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1"/>
  </p:notesMasterIdLst>
  <p:handoutMasterIdLst>
    <p:handoutMasterId r:id="rId12"/>
  </p:handoutMasterIdLst>
  <p:sldIdLst>
    <p:sldId id="257" r:id="rId2"/>
    <p:sldId id="259" r:id="rId3"/>
    <p:sldId id="260" r:id="rId4"/>
    <p:sldId id="261" r:id="rId5"/>
    <p:sldId id="262" r:id="rId6"/>
    <p:sldId id="263" r:id="rId7"/>
    <p:sldId id="264" r:id="rId8"/>
    <p:sldId id="265" r:id="rId9"/>
    <p:sldId id="266" r:id="rId10"/>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310" autoAdjust="0"/>
    <p:restoredTop sz="94660"/>
  </p:normalViewPr>
  <p:slideViewPr>
    <p:cSldViewPr snapToGrid="0">
      <p:cViewPr varScale="1">
        <p:scale>
          <a:sx n="124" d="100"/>
          <a:sy n="124" d="100"/>
        </p:scale>
        <p:origin x="944" y="168"/>
      </p:cViewPr>
      <p:guideLst/>
    </p:cSldViewPr>
  </p:slideViewPr>
  <p:notesTextViewPr>
    <p:cViewPr>
      <p:scale>
        <a:sx n="1" d="1"/>
        <a:sy n="1" d="1"/>
      </p:scale>
      <p:origin x="0" y="0"/>
    </p:cViewPr>
  </p:notesTextViewPr>
  <p:notesViewPr>
    <p:cSldViewPr snapToGrid="0">
      <p:cViewPr varScale="1">
        <p:scale>
          <a:sx n="97" d="100"/>
          <a:sy n="97" d="100"/>
        </p:scale>
        <p:origin x="4328" y="20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029654B4-9408-4B4C-8D96-2B408C80907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a:extLst>
              <a:ext uri="{FF2B5EF4-FFF2-40B4-BE49-F238E27FC236}">
                <a16:creationId xmlns:a16="http://schemas.microsoft.com/office/drawing/2014/main" id="{6A386551-E858-CD4B-A8D6-09B65D6C6B1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07F5460-A212-7B4C-9C5A-8B80FE8E400D}" type="datetimeFigureOut">
              <a:rPr kumimoji="1" lang="ja-JP" altLang="en-US" smtClean="0"/>
              <a:t>2023/11/22</a:t>
            </a:fld>
            <a:endParaRPr kumimoji="1" lang="ja-JP" altLang="en-US"/>
          </a:p>
        </p:txBody>
      </p:sp>
      <p:sp>
        <p:nvSpPr>
          <p:cNvPr id="4" name="フッター プレースホルダー 3">
            <a:extLst>
              <a:ext uri="{FF2B5EF4-FFF2-40B4-BE49-F238E27FC236}">
                <a16:creationId xmlns:a16="http://schemas.microsoft.com/office/drawing/2014/main" id="{789550A7-ACB6-A04E-A03E-3177CEA3692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a:extLst>
              <a:ext uri="{FF2B5EF4-FFF2-40B4-BE49-F238E27FC236}">
                <a16:creationId xmlns:a16="http://schemas.microsoft.com/office/drawing/2014/main" id="{EF087481-CD4C-2648-8288-ECE6B2CAE7D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69CF34A-7DF5-A74D-84A4-9D428BB6743F}" type="slidenum">
              <a:rPr kumimoji="1" lang="ja-JP" altLang="en-US" smtClean="0"/>
              <a:t>‹#›</a:t>
            </a:fld>
            <a:endParaRPr kumimoji="1" lang="ja-JP" altLang="en-US"/>
          </a:p>
        </p:txBody>
      </p:sp>
    </p:spTree>
    <p:extLst>
      <p:ext uri="{BB962C8B-B14F-4D97-AF65-F5344CB8AC3E}">
        <p14:creationId xmlns:p14="http://schemas.microsoft.com/office/powerpoint/2010/main" val="11852640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9E550A6-23CE-4BD8-B629-0E2E4AC3C239}" type="datetimeFigureOut">
              <a:rPr kumimoji="1" lang="ja-JP" altLang="en-US" smtClean="0"/>
              <a:t>2023/11/22</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6C5A41C-8C22-4091-91D8-88DEF1C235AD}" type="slidenum">
              <a:rPr kumimoji="1" lang="ja-JP" altLang="en-US" smtClean="0"/>
              <a:t>‹#›</a:t>
            </a:fld>
            <a:endParaRPr kumimoji="1" lang="ja-JP" altLang="en-US"/>
          </a:p>
        </p:txBody>
      </p:sp>
    </p:spTree>
    <p:extLst>
      <p:ext uri="{BB962C8B-B14F-4D97-AF65-F5344CB8AC3E}">
        <p14:creationId xmlns:p14="http://schemas.microsoft.com/office/powerpoint/2010/main" val="2910860653"/>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表紙">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154CE00-35A9-444E-92E4-EE3BA91E1544}"/>
              </a:ext>
            </a:extLst>
          </p:cNvPr>
          <p:cNvSpPr>
            <a:spLocks noGrp="1"/>
          </p:cNvSpPr>
          <p:nvPr>
            <p:ph type="ctrTitle" hasCustomPrompt="1"/>
          </p:nvPr>
        </p:nvSpPr>
        <p:spPr>
          <a:xfrm>
            <a:off x="1440000" y="2509858"/>
            <a:ext cx="10380524" cy="455509"/>
          </a:xfrm>
        </p:spPr>
        <p:txBody>
          <a:bodyPr wrap="square" anchor="t" anchorCtr="0">
            <a:spAutoFit/>
          </a:bodyPr>
          <a:lstStyle>
            <a:lvl1pPr algn="l">
              <a:defRPr sz="3200" b="1">
                <a:solidFill>
                  <a:schemeClr val="tx1"/>
                </a:solidFill>
                <a:latin typeface="メイリオ" panose="020B0604030504040204" pitchFamily="50" charset="-128"/>
                <a:ea typeface="メイリオ" panose="020B0604030504040204" pitchFamily="50" charset="-128"/>
              </a:defRPr>
            </a:lvl1pPr>
          </a:lstStyle>
          <a:p>
            <a:r>
              <a:rPr kumimoji="1" lang="en-US" altLang="ja-JP" dirty="0"/>
              <a:t>2020</a:t>
            </a:r>
            <a:r>
              <a:rPr kumimoji="1" lang="ja-JP" altLang="en-US" dirty="0"/>
              <a:t>年度 第</a:t>
            </a:r>
            <a:r>
              <a:rPr kumimoji="1" lang="en-US" altLang="ja-JP" dirty="0"/>
              <a:t>2</a:t>
            </a:r>
            <a:r>
              <a:rPr kumimoji="1" lang="ja-JP" altLang="en-US" dirty="0"/>
              <a:t>四半期決算説明会</a:t>
            </a:r>
          </a:p>
        </p:txBody>
      </p:sp>
      <p:sp>
        <p:nvSpPr>
          <p:cNvPr id="3" name="字幕 2">
            <a:extLst>
              <a:ext uri="{FF2B5EF4-FFF2-40B4-BE49-F238E27FC236}">
                <a16:creationId xmlns:a16="http://schemas.microsoft.com/office/drawing/2014/main" id="{644F38BB-67E9-4F2F-9CF8-A2E4CB19C891}"/>
              </a:ext>
            </a:extLst>
          </p:cNvPr>
          <p:cNvSpPr>
            <a:spLocks noGrp="1"/>
          </p:cNvSpPr>
          <p:nvPr>
            <p:ph type="subTitle" idx="1" hasCustomPrompt="1"/>
          </p:nvPr>
        </p:nvSpPr>
        <p:spPr>
          <a:xfrm>
            <a:off x="1440000" y="6355537"/>
            <a:ext cx="10333036" cy="227755"/>
          </a:xfrm>
        </p:spPr>
        <p:txBody>
          <a:bodyPr anchor="b" anchorCtr="0"/>
          <a:lstStyle>
            <a:lvl1pPr marL="0" indent="0" algn="l">
              <a:buNone/>
              <a:defRPr sz="1600">
                <a:solidFill>
                  <a:schemeClr val="tx1"/>
                </a:solidFill>
                <a:latin typeface="メイリオ" panose="020B0604030504040204" pitchFamily="50" charset="-128"/>
                <a:ea typeface="メイリオ" panose="020B0604030504040204" pitchFamily="50" charset="-128"/>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dirty="0"/>
              <a:t>日付・作成者名などを入力（タイトルと左揃え）</a:t>
            </a:r>
          </a:p>
        </p:txBody>
      </p:sp>
      <p:sp>
        <p:nvSpPr>
          <p:cNvPr id="6" name="スライド番号プレースホルダー 5">
            <a:extLst>
              <a:ext uri="{FF2B5EF4-FFF2-40B4-BE49-F238E27FC236}">
                <a16:creationId xmlns:a16="http://schemas.microsoft.com/office/drawing/2014/main" id="{FE720E9B-1FB9-46F3-A853-7EECF5B287FF}"/>
              </a:ext>
            </a:extLst>
          </p:cNvPr>
          <p:cNvSpPr>
            <a:spLocks noGrp="1"/>
          </p:cNvSpPr>
          <p:nvPr>
            <p:ph type="sldNum" sz="quarter" idx="12"/>
          </p:nvPr>
        </p:nvSpPr>
        <p:spPr/>
        <p:txBody>
          <a:bodyPr/>
          <a:lstStyle>
            <a:lvl1pPr>
              <a:defRPr>
                <a:solidFill>
                  <a:schemeClr val="tx1"/>
                </a:solidFill>
                <a:latin typeface="メイリオ" panose="020B0604030504040204" pitchFamily="50" charset="-128"/>
                <a:ea typeface="メイリオ" panose="020B0604030504040204" pitchFamily="50" charset="-128"/>
              </a:defRPr>
            </a:lvl1pPr>
          </a:lstStyle>
          <a:p>
            <a:fld id="{D08BA502-6C85-444C-86D7-CDE58A0D7101}" type="slidenum">
              <a:rPr lang="ja-JP" altLang="en-US" smtClean="0"/>
              <a:pPr/>
              <a:t>‹#›</a:t>
            </a:fld>
            <a:endParaRPr lang="ja-JP" altLang="en-US">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977685425"/>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本文ページ">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154CE00-35A9-444E-92E4-EE3BA91E1544}"/>
              </a:ext>
            </a:extLst>
          </p:cNvPr>
          <p:cNvSpPr>
            <a:spLocks noGrp="1"/>
          </p:cNvSpPr>
          <p:nvPr>
            <p:ph type="ctrTitle"/>
          </p:nvPr>
        </p:nvSpPr>
        <p:spPr>
          <a:xfrm>
            <a:off x="358775" y="226893"/>
            <a:ext cx="10141225" cy="399600"/>
          </a:xfrm>
        </p:spPr>
        <p:txBody>
          <a:bodyPr anchor="b"/>
          <a:lstStyle>
            <a:lvl1pPr algn="l">
              <a:defRPr sz="2800" b="1">
                <a:solidFill>
                  <a:schemeClr val="tx1"/>
                </a:solidFill>
                <a:latin typeface="+mj-ea"/>
                <a:ea typeface="+mj-ea"/>
              </a:defRPr>
            </a:lvl1pPr>
          </a:lstStyle>
          <a:p>
            <a:r>
              <a:rPr kumimoji="1" lang="ja-JP" altLang="en-US" dirty="0"/>
              <a:t>マスター タイトルの書式設定</a:t>
            </a:r>
          </a:p>
        </p:txBody>
      </p:sp>
      <p:sp>
        <p:nvSpPr>
          <p:cNvPr id="3" name="字幕 2">
            <a:extLst>
              <a:ext uri="{FF2B5EF4-FFF2-40B4-BE49-F238E27FC236}">
                <a16:creationId xmlns:a16="http://schemas.microsoft.com/office/drawing/2014/main" id="{644F38BB-67E9-4F2F-9CF8-A2E4CB19C891}"/>
              </a:ext>
            </a:extLst>
          </p:cNvPr>
          <p:cNvSpPr>
            <a:spLocks noGrp="1"/>
          </p:cNvSpPr>
          <p:nvPr>
            <p:ph type="subTitle" idx="1" hasCustomPrompt="1"/>
          </p:nvPr>
        </p:nvSpPr>
        <p:spPr>
          <a:xfrm>
            <a:off x="358775" y="900000"/>
            <a:ext cx="11461750" cy="561692"/>
          </a:xfrm>
        </p:spPr>
        <p:txBody>
          <a:bodyPr/>
          <a:lstStyle>
            <a:lvl1pPr marL="0" indent="0" algn="l">
              <a:buNone/>
              <a:defRPr sz="2000">
                <a:solidFill>
                  <a:schemeClr val="tx1"/>
                </a:solidFill>
                <a:latin typeface="メイリオ" panose="020B0604030504040204" pitchFamily="50" charset="-128"/>
                <a:ea typeface="メイリオ" panose="020B0604030504040204" pitchFamily="50" charset="-128"/>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dirty="0"/>
              <a:t>テキストを入力（プロジェクター投影用には</a:t>
            </a:r>
            <a:r>
              <a:rPr kumimoji="1" lang="en-US" altLang="ja-JP" dirty="0"/>
              <a:t>20</a:t>
            </a:r>
            <a:r>
              <a:rPr kumimoji="1" lang="ja-JP" altLang="en-US" dirty="0"/>
              <a:t>ポイント以上を推奨）</a:t>
            </a:r>
          </a:p>
        </p:txBody>
      </p:sp>
      <p:sp>
        <p:nvSpPr>
          <p:cNvPr id="4" name="日付プレースホルダー 3">
            <a:extLst>
              <a:ext uri="{FF2B5EF4-FFF2-40B4-BE49-F238E27FC236}">
                <a16:creationId xmlns:a16="http://schemas.microsoft.com/office/drawing/2014/main" id="{47B165C9-AD5B-4A71-88D8-F3304CB0E4A5}"/>
              </a:ext>
            </a:extLst>
          </p:cNvPr>
          <p:cNvSpPr>
            <a:spLocks noGrp="1"/>
          </p:cNvSpPr>
          <p:nvPr>
            <p:ph type="dt" sz="half" idx="10"/>
          </p:nvPr>
        </p:nvSpPr>
        <p:spPr>
          <a:xfrm>
            <a:off x="108000" y="6667353"/>
            <a:ext cx="1028700" cy="161583"/>
          </a:xfrm>
        </p:spPr>
        <p:txBody>
          <a:bodyPr/>
          <a:lstStyle>
            <a:lvl1pPr>
              <a:defRPr>
                <a:solidFill>
                  <a:schemeClr val="tx1"/>
                </a:solidFill>
                <a:latin typeface="メイリオ" panose="020B0604030504040204" pitchFamily="50" charset="-128"/>
                <a:ea typeface="メイリオ" panose="020B0604030504040204" pitchFamily="50" charset="-128"/>
              </a:defRPr>
            </a:lvl1pPr>
          </a:lstStyle>
          <a:p>
            <a:fld id="{87A1E8D5-2053-42EA-8A85-7C118873F0AB}" type="datetime1">
              <a:rPr lang="ja-JP" altLang="en-US" smtClean="0"/>
              <a:t>2023/11/22</a:t>
            </a:fld>
            <a:endParaRPr lang="ja-JP" altLang="en-US">
              <a:latin typeface="メイリオ" panose="020B0604030504040204" pitchFamily="50" charset="-128"/>
              <a:ea typeface="メイリオ" panose="020B0604030504040204" pitchFamily="50" charset="-128"/>
            </a:endParaRPr>
          </a:p>
        </p:txBody>
      </p:sp>
      <p:sp>
        <p:nvSpPr>
          <p:cNvPr id="5" name="フッター プレースホルダー 4">
            <a:extLst>
              <a:ext uri="{FF2B5EF4-FFF2-40B4-BE49-F238E27FC236}">
                <a16:creationId xmlns:a16="http://schemas.microsoft.com/office/drawing/2014/main" id="{0A684B6A-4494-4854-93AA-C4D0E16D99F3}"/>
              </a:ext>
            </a:extLst>
          </p:cNvPr>
          <p:cNvSpPr>
            <a:spLocks noGrp="1"/>
          </p:cNvSpPr>
          <p:nvPr>
            <p:ph type="ftr" sz="quarter" idx="11"/>
          </p:nvPr>
        </p:nvSpPr>
        <p:spPr>
          <a:xfrm>
            <a:off x="4038600" y="6667353"/>
            <a:ext cx="4114800" cy="161583"/>
          </a:xfrm>
        </p:spPr>
        <p:txBody>
          <a:bodyPr/>
          <a:lstStyle>
            <a:lvl1pPr>
              <a:defRPr>
                <a:solidFill>
                  <a:schemeClr val="tx1"/>
                </a:solidFill>
                <a:latin typeface="メイリオ" panose="020B0604030504040204" pitchFamily="50" charset="-128"/>
                <a:ea typeface="メイリオ" panose="020B0604030504040204" pitchFamily="50" charset="-128"/>
              </a:defRPr>
            </a:lvl1pPr>
          </a:lstStyle>
          <a:p>
            <a:endParaRPr lang="ja-JP" altLang="en-US" dirty="0">
              <a:latin typeface="メイリオ" panose="020B0604030504040204" pitchFamily="50" charset="-128"/>
              <a:ea typeface="メイリオ" panose="020B0604030504040204" pitchFamily="50" charset="-128"/>
            </a:endParaRPr>
          </a:p>
        </p:txBody>
      </p:sp>
      <p:sp>
        <p:nvSpPr>
          <p:cNvPr id="6" name="スライド番号プレースホルダー 5">
            <a:extLst>
              <a:ext uri="{FF2B5EF4-FFF2-40B4-BE49-F238E27FC236}">
                <a16:creationId xmlns:a16="http://schemas.microsoft.com/office/drawing/2014/main" id="{FE720E9B-1FB9-46F3-A853-7EECF5B287FF}"/>
              </a:ext>
            </a:extLst>
          </p:cNvPr>
          <p:cNvSpPr>
            <a:spLocks noGrp="1"/>
          </p:cNvSpPr>
          <p:nvPr>
            <p:ph type="sldNum" sz="quarter" idx="12"/>
          </p:nvPr>
        </p:nvSpPr>
        <p:spPr>
          <a:xfrm>
            <a:off x="11820524" y="6667353"/>
            <a:ext cx="282575" cy="161583"/>
          </a:xfrm>
        </p:spPr>
        <p:txBody>
          <a:bodyPr/>
          <a:lstStyle>
            <a:lvl1pPr>
              <a:defRPr>
                <a:solidFill>
                  <a:schemeClr val="tx1"/>
                </a:solidFill>
                <a:latin typeface="メイリオ" panose="020B0604030504040204" pitchFamily="50" charset="-128"/>
                <a:ea typeface="メイリオ" panose="020B0604030504040204" pitchFamily="50" charset="-128"/>
              </a:defRPr>
            </a:lvl1pPr>
          </a:lstStyle>
          <a:p>
            <a:fld id="{D08BA502-6C85-444C-86D7-CDE58A0D7101}" type="slidenum">
              <a:rPr lang="ja-JP" altLang="en-US" smtClean="0"/>
              <a:pPr/>
              <a:t>‹#›</a:t>
            </a:fld>
            <a:endParaRPr lang="ja-JP" altLang="en-US"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266383897"/>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本文ページ（2カラム）">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154CE00-35A9-444E-92E4-EE3BA91E1544}"/>
              </a:ext>
            </a:extLst>
          </p:cNvPr>
          <p:cNvSpPr>
            <a:spLocks noGrp="1"/>
          </p:cNvSpPr>
          <p:nvPr>
            <p:ph type="ctrTitle"/>
          </p:nvPr>
        </p:nvSpPr>
        <p:spPr>
          <a:xfrm>
            <a:off x="358775" y="226893"/>
            <a:ext cx="10141225" cy="399600"/>
          </a:xfrm>
        </p:spPr>
        <p:txBody>
          <a:bodyPr anchor="b"/>
          <a:lstStyle>
            <a:lvl1pPr algn="l">
              <a:defRPr sz="2800" b="1">
                <a:solidFill>
                  <a:schemeClr val="tx1"/>
                </a:solidFill>
                <a:latin typeface="+mj-ea"/>
                <a:ea typeface="+mj-ea"/>
              </a:defRPr>
            </a:lvl1pPr>
          </a:lstStyle>
          <a:p>
            <a:r>
              <a:rPr kumimoji="1" lang="ja-JP" altLang="en-US" dirty="0"/>
              <a:t>マスター タイトルの書式設定</a:t>
            </a:r>
          </a:p>
        </p:txBody>
      </p:sp>
      <p:sp>
        <p:nvSpPr>
          <p:cNvPr id="3" name="字幕 2">
            <a:extLst>
              <a:ext uri="{FF2B5EF4-FFF2-40B4-BE49-F238E27FC236}">
                <a16:creationId xmlns:a16="http://schemas.microsoft.com/office/drawing/2014/main" id="{644F38BB-67E9-4F2F-9CF8-A2E4CB19C891}"/>
              </a:ext>
            </a:extLst>
          </p:cNvPr>
          <p:cNvSpPr>
            <a:spLocks noGrp="1"/>
          </p:cNvSpPr>
          <p:nvPr>
            <p:ph type="subTitle" idx="1" hasCustomPrompt="1"/>
          </p:nvPr>
        </p:nvSpPr>
        <p:spPr>
          <a:xfrm>
            <a:off x="358774" y="900000"/>
            <a:ext cx="5580000" cy="723275"/>
          </a:xfrm>
        </p:spPr>
        <p:txBody>
          <a:bodyPr/>
          <a:lstStyle>
            <a:lvl1pPr marL="0" indent="0" algn="l">
              <a:lnSpc>
                <a:spcPct val="120000"/>
              </a:lnSpc>
              <a:spcBef>
                <a:spcPts val="0"/>
              </a:spcBef>
              <a:spcAft>
                <a:spcPts val="1200"/>
              </a:spcAft>
              <a:buNone/>
              <a:defRPr sz="2000">
                <a:solidFill>
                  <a:schemeClr val="tx1"/>
                </a:solidFill>
                <a:latin typeface="メイリオ" panose="020B0604030504040204" pitchFamily="50" charset="-128"/>
                <a:ea typeface="メイリオ" panose="020B0604030504040204" pitchFamily="50" charset="-128"/>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dirty="0"/>
              <a:t>テキストを入力（プロジェクター投影用には</a:t>
            </a:r>
            <a:r>
              <a:rPr kumimoji="1" lang="en-US" altLang="ja-JP" dirty="0"/>
              <a:t>20</a:t>
            </a:r>
            <a:r>
              <a:rPr kumimoji="1" lang="ja-JP" altLang="en-US" dirty="0"/>
              <a:t>ポイント以上を推奨）</a:t>
            </a:r>
          </a:p>
        </p:txBody>
      </p:sp>
      <p:sp>
        <p:nvSpPr>
          <p:cNvPr id="4" name="日付プレースホルダー 3">
            <a:extLst>
              <a:ext uri="{FF2B5EF4-FFF2-40B4-BE49-F238E27FC236}">
                <a16:creationId xmlns:a16="http://schemas.microsoft.com/office/drawing/2014/main" id="{47B165C9-AD5B-4A71-88D8-F3304CB0E4A5}"/>
              </a:ext>
            </a:extLst>
          </p:cNvPr>
          <p:cNvSpPr>
            <a:spLocks noGrp="1"/>
          </p:cNvSpPr>
          <p:nvPr>
            <p:ph type="dt" sz="half" idx="10"/>
          </p:nvPr>
        </p:nvSpPr>
        <p:spPr>
          <a:xfrm>
            <a:off x="108000" y="6667353"/>
            <a:ext cx="1028700" cy="161583"/>
          </a:xfrm>
        </p:spPr>
        <p:txBody>
          <a:bodyPr/>
          <a:lstStyle>
            <a:lvl1pPr>
              <a:defRPr>
                <a:solidFill>
                  <a:schemeClr val="tx1"/>
                </a:solidFill>
                <a:latin typeface="メイリオ" panose="020B0604030504040204" pitchFamily="50" charset="-128"/>
                <a:ea typeface="メイリオ" panose="020B0604030504040204" pitchFamily="50" charset="-128"/>
              </a:defRPr>
            </a:lvl1pPr>
          </a:lstStyle>
          <a:p>
            <a:fld id="{87A1E8D5-2053-42EA-8A85-7C118873F0AB}" type="datetime1">
              <a:rPr lang="ja-JP" altLang="en-US" smtClean="0"/>
              <a:t>2023/11/22</a:t>
            </a:fld>
            <a:endParaRPr lang="ja-JP" altLang="en-US">
              <a:latin typeface="メイリオ" panose="020B0604030504040204" pitchFamily="50" charset="-128"/>
              <a:ea typeface="メイリオ" panose="020B0604030504040204" pitchFamily="50" charset="-128"/>
            </a:endParaRPr>
          </a:p>
        </p:txBody>
      </p:sp>
      <p:sp>
        <p:nvSpPr>
          <p:cNvPr id="5" name="フッター プレースホルダー 4">
            <a:extLst>
              <a:ext uri="{FF2B5EF4-FFF2-40B4-BE49-F238E27FC236}">
                <a16:creationId xmlns:a16="http://schemas.microsoft.com/office/drawing/2014/main" id="{0A684B6A-4494-4854-93AA-C4D0E16D99F3}"/>
              </a:ext>
            </a:extLst>
          </p:cNvPr>
          <p:cNvSpPr>
            <a:spLocks noGrp="1"/>
          </p:cNvSpPr>
          <p:nvPr>
            <p:ph type="ftr" sz="quarter" idx="11"/>
          </p:nvPr>
        </p:nvSpPr>
        <p:spPr>
          <a:xfrm>
            <a:off x="4038600" y="6667353"/>
            <a:ext cx="4114800" cy="161583"/>
          </a:xfrm>
        </p:spPr>
        <p:txBody>
          <a:bodyPr/>
          <a:lstStyle>
            <a:lvl1pPr>
              <a:defRPr>
                <a:solidFill>
                  <a:schemeClr val="tx1"/>
                </a:solidFill>
                <a:latin typeface="メイリオ" panose="020B0604030504040204" pitchFamily="50" charset="-128"/>
                <a:ea typeface="メイリオ" panose="020B0604030504040204" pitchFamily="50" charset="-128"/>
              </a:defRPr>
            </a:lvl1pPr>
          </a:lstStyle>
          <a:p>
            <a:endParaRPr lang="ja-JP" altLang="en-US" dirty="0">
              <a:latin typeface="メイリオ" panose="020B0604030504040204" pitchFamily="50" charset="-128"/>
              <a:ea typeface="メイリオ" panose="020B0604030504040204" pitchFamily="50" charset="-128"/>
            </a:endParaRPr>
          </a:p>
        </p:txBody>
      </p:sp>
      <p:sp>
        <p:nvSpPr>
          <p:cNvPr id="6" name="スライド番号プレースホルダー 5">
            <a:extLst>
              <a:ext uri="{FF2B5EF4-FFF2-40B4-BE49-F238E27FC236}">
                <a16:creationId xmlns:a16="http://schemas.microsoft.com/office/drawing/2014/main" id="{FE720E9B-1FB9-46F3-A853-7EECF5B287FF}"/>
              </a:ext>
            </a:extLst>
          </p:cNvPr>
          <p:cNvSpPr>
            <a:spLocks noGrp="1"/>
          </p:cNvSpPr>
          <p:nvPr>
            <p:ph type="sldNum" sz="quarter" idx="12"/>
          </p:nvPr>
        </p:nvSpPr>
        <p:spPr>
          <a:xfrm>
            <a:off x="11820524" y="6667353"/>
            <a:ext cx="282575" cy="161583"/>
          </a:xfrm>
        </p:spPr>
        <p:txBody>
          <a:bodyPr/>
          <a:lstStyle>
            <a:lvl1pPr>
              <a:defRPr>
                <a:solidFill>
                  <a:schemeClr val="tx1"/>
                </a:solidFill>
                <a:latin typeface="メイリオ" panose="020B0604030504040204" pitchFamily="50" charset="-128"/>
                <a:ea typeface="メイリオ" panose="020B0604030504040204" pitchFamily="50" charset="-128"/>
              </a:defRPr>
            </a:lvl1pPr>
          </a:lstStyle>
          <a:p>
            <a:fld id="{D08BA502-6C85-444C-86D7-CDE58A0D7101}" type="slidenum">
              <a:rPr lang="ja-JP" altLang="en-US" smtClean="0"/>
              <a:pPr/>
              <a:t>‹#›</a:t>
            </a:fld>
            <a:endParaRPr lang="ja-JP" altLang="en-US" dirty="0">
              <a:latin typeface="メイリオ" panose="020B0604030504040204" pitchFamily="50" charset="-128"/>
              <a:ea typeface="メイリオ" panose="020B0604030504040204" pitchFamily="50" charset="-128"/>
            </a:endParaRPr>
          </a:p>
        </p:txBody>
      </p:sp>
      <p:pic>
        <p:nvPicPr>
          <p:cNvPr id="23" name="図 22">
            <a:extLst>
              <a:ext uri="{FF2B5EF4-FFF2-40B4-BE49-F238E27FC236}">
                <a16:creationId xmlns:a16="http://schemas.microsoft.com/office/drawing/2014/main" id="{09E3342E-69EB-4DFA-8301-F14A8ABAB3C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52000" y="184151"/>
            <a:ext cx="1188000" cy="328432"/>
          </a:xfrm>
          <a:prstGeom prst="rect">
            <a:avLst/>
          </a:prstGeom>
        </p:spPr>
      </p:pic>
      <p:cxnSp>
        <p:nvCxnSpPr>
          <p:cNvPr id="24" name="直線コネクタ 23">
            <a:extLst>
              <a:ext uri="{FF2B5EF4-FFF2-40B4-BE49-F238E27FC236}">
                <a16:creationId xmlns:a16="http://schemas.microsoft.com/office/drawing/2014/main" id="{05CFAAA7-26D9-430A-8B65-749334DC23A3}"/>
              </a:ext>
            </a:extLst>
          </p:cNvPr>
          <p:cNvCxnSpPr>
            <a:cxnSpLocks/>
          </p:cNvCxnSpPr>
          <p:nvPr userDrawn="1"/>
        </p:nvCxnSpPr>
        <p:spPr>
          <a:xfrm>
            <a:off x="0" y="666000"/>
            <a:ext cx="12192000" cy="0"/>
          </a:xfrm>
          <a:prstGeom prst="line">
            <a:avLst/>
          </a:prstGeom>
          <a:ln w="35941">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5" name="直線コネクタ 24">
            <a:extLst>
              <a:ext uri="{FF2B5EF4-FFF2-40B4-BE49-F238E27FC236}">
                <a16:creationId xmlns:a16="http://schemas.microsoft.com/office/drawing/2014/main" id="{C492454E-A31B-44E8-8C4B-E026CFD04029}"/>
              </a:ext>
            </a:extLst>
          </p:cNvPr>
          <p:cNvCxnSpPr/>
          <p:nvPr userDrawn="1"/>
        </p:nvCxnSpPr>
        <p:spPr>
          <a:xfrm>
            <a:off x="10752000" y="666000"/>
            <a:ext cx="1440000" cy="0"/>
          </a:xfrm>
          <a:prstGeom prst="line">
            <a:avLst/>
          </a:prstGeom>
          <a:ln w="35941">
            <a:solidFill>
              <a:schemeClr val="tx2"/>
            </a:solidFill>
          </a:ln>
        </p:spPr>
        <p:style>
          <a:lnRef idx="1">
            <a:schemeClr val="accent1"/>
          </a:lnRef>
          <a:fillRef idx="0">
            <a:schemeClr val="accent1"/>
          </a:fillRef>
          <a:effectRef idx="0">
            <a:schemeClr val="accent1"/>
          </a:effectRef>
          <a:fontRef idx="minor">
            <a:schemeClr val="tx1"/>
          </a:fontRef>
        </p:style>
      </p:cxnSp>
      <p:sp>
        <p:nvSpPr>
          <p:cNvPr id="8" name="テキスト プレースホルダー 7">
            <a:extLst>
              <a:ext uri="{FF2B5EF4-FFF2-40B4-BE49-F238E27FC236}">
                <a16:creationId xmlns:a16="http://schemas.microsoft.com/office/drawing/2014/main" id="{D303DFB7-39AD-426B-8522-93CCD10EFFBD}"/>
              </a:ext>
            </a:extLst>
          </p:cNvPr>
          <p:cNvSpPr>
            <a:spLocks noGrp="1"/>
          </p:cNvSpPr>
          <p:nvPr>
            <p:ph type="body" sz="quarter" idx="13" hasCustomPrompt="1"/>
          </p:nvPr>
        </p:nvSpPr>
        <p:spPr>
          <a:xfrm>
            <a:off x="6240524" y="900000"/>
            <a:ext cx="5580000" cy="723275"/>
          </a:xfrm>
        </p:spPr>
        <p:txBody>
          <a:bodyPr/>
          <a:lstStyle>
            <a:lvl1pPr algn="l">
              <a:lnSpc>
                <a:spcPct val="120000"/>
              </a:lnSpc>
              <a:spcBef>
                <a:spcPts val="0"/>
              </a:spcBef>
              <a:spcAft>
                <a:spcPts val="1200"/>
              </a:spcAft>
              <a:defRPr/>
            </a:lvl1pPr>
          </a:lstStyle>
          <a:p>
            <a:r>
              <a:rPr lang="ja-JP" altLang="en-US" dirty="0"/>
              <a:t>テキストを入力（プロジェクター投影用には</a:t>
            </a:r>
            <a:r>
              <a:rPr lang="en-US" altLang="ja-JP" dirty="0"/>
              <a:t>20</a:t>
            </a:r>
            <a:r>
              <a:rPr lang="ja-JP" altLang="en-US" dirty="0"/>
              <a:t>ポイント以上を推奨）</a:t>
            </a:r>
          </a:p>
        </p:txBody>
      </p:sp>
    </p:spTree>
    <p:extLst>
      <p:ext uri="{BB962C8B-B14F-4D97-AF65-F5344CB8AC3E}">
        <p14:creationId xmlns:p14="http://schemas.microsoft.com/office/powerpoint/2010/main" val="4029272614"/>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9EBBF511-96B9-4E26-A930-A119744C9BB5}"/>
              </a:ext>
            </a:extLst>
          </p:cNvPr>
          <p:cNvSpPr>
            <a:spLocks noGrp="1"/>
          </p:cNvSpPr>
          <p:nvPr>
            <p:ph type="title"/>
          </p:nvPr>
        </p:nvSpPr>
        <p:spPr>
          <a:xfrm>
            <a:off x="371475" y="365126"/>
            <a:ext cx="11449050" cy="573988"/>
          </a:xfrm>
          <a:prstGeom prst="rect">
            <a:avLst/>
          </a:prstGeom>
        </p:spPr>
        <p:txBody>
          <a:bodyPr vert="horz" lIns="0" tIns="0" rIns="0" bIns="0" rtlCol="0" anchor="b" anchorCtr="0">
            <a:normAutofit/>
          </a:bodyPr>
          <a:lstStyle/>
          <a:p>
            <a:r>
              <a:rPr kumimoji="1" lang="ja-JP" altLang="en-US" dirty="0"/>
              <a:t>マスター タイトルの書式設定</a:t>
            </a:r>
          </a:p>
        </p:txBody>
      </p:sp>
      <p:sp>
        <p:nvSpPr>
          <p:cNvPr id="3" name="テキスト プレースホルダー 2">
            <a:extLst>
              <a:ext uri="{FF2B5EF4-FFF2-40B4-BE49-F238E27FC236}">
                <a16:creationId xmlns:a16="http://schemas.microsoft.com/office/drawing/2014/main" id="{AADF3BC6-A358-490F-B22C-306D502F197D}"/>
              </a:ext>
            </a:extLst>
          </p:cNvPr>
          <p:cNvSpPr>
            <a:spLocks noGrp="1"/>
          </p:cNvSpPr>
          <p:nvPr>
            <p:ph type="body" idx="1"/>
          </p:nvPr>
        </p:nvSpPr>
        <p:spPr>
          <a:xfrm>
            <a:off x="371475" y="1309816"/>
            <a:ext cx="11449050" cy="284693"/>
          </a:xfrm>
          <a:prstGeom prst="rect">
            <a:avLst/>
          </a:prstGeom>
        </p:spPr>
        <p:txBody>
          <a:bodyPr vert="horz" lIns="0" tIns="0" rIns="0" bIns="0" rtlCol="0">
            <a:spAutoFit/>
          </a:bodyPr>
          <a:lstStyle/>
          <a:p>
            <a:pPr lvl="0"/>
            <a:r>
              <a:rPr kumimoji="1" lang="ja-JP" altLang="en-US" dirty="0"/>
              <a:t>マスター テキストの書式設定</a:t>
            </a:r>
          </a:p>
        </p:txBody>
      </p:sp>
      <p:sp>
        <p:nvSpPr>
          <p:cNvPr id="4" name="日付プレースホルダー 3">
            <a:extLst>
              <a:ext uri="{FF2B5EF4-FFF2-40B4-BE49-F238E27FC236}">
                <a16:creationId xmlns:a16="http://schemas.microsoft.com/office/drawing/2014/main" id="{FE9FF4CC-FFA7-4BCA-AC3F-7FA856C0C41E}"/>
              </a:ext>
            </a:extLst>
          </p:cNvPr>
          <p:cNvSpPr>
            <a:spLocks noGrp="1"/>
          </p:cNvSpPr>
          <p:nvPr>
            <p:ph type="dt" sz="half" idx="2"/>
          </p:nvPr>
        </p:nvSpPr>
        <p:spPr>
          <a:xfrm>
            <a:off x="279400" y="6610521"/>
            <a:ext cx="1028700" cy="161583"/>
          </a:xfrm>
          <a:prstGeom prst="rect">
            <a:avLst/>
          </a:prstGeom>
        </p:spPr>
        <p:txBody>
          <a:bodyPr vert="horz" wrap="square" lIns="0" tIns="0" rIns="0" bIns="0" rtlCol="0" anchor="ctr">
            <a:spAutoFit/>
          </a:bodyPr>
          <a:lstStyle>
            <a:lvl1pPr algn="l">
              <a:defRPr sz="1050">
                <a:solidFill>
                  <a:schemeClr val="tx1">
                    <a:tint val="75000"/>
                  </a:schemeClr>
                </a:solidFill>
                <a:latin typeface="メイリオ" panose="020B0604030504040204" pitchFamily="50" charset="-128"/>
                <a:ea typeface="メイリオ" panose="020B0604030504040204" pitchFamily="50" charset="-128"/>
              </a:defRPr>
            </a:lvl1pPr>
          </a:lstStyle>
          <a:p>
            <a:fld id="{4EE8975C-5420-4909-837C-046BFDF5429B}" type="datetime1">
              <a:rPr lang="ja-JP" altLang="en-US" smtClean="0"/>
              <a:t>2023/11/22</a:t>
            </a:fld>
            <a:endParaRPr lang="ja-JP" altLang="en-US" sz="1050"/>
          </a:p>
        </p:txBody>
      </p:sp>
      <p:sp>
        <p:nvSpPr>
          <p:cNvPr id="5" name="フッター プレースホルダー 4">
            <a:extLst>
              <a:ext uri="{FF2B5EF4-FFF2-40B4-BE49-F238E27FC236}">
                <a16:creationId xmlns:a16="http://schemas.microsoft.com/office/drawing/2014/main" id="{9FE8F9F8-745C-40B2-BE3A-4E07FADF2CAA}"/>
              </a:ext>
            </a:extLst>
          </p:cNvPr>
          <p:cNvSpPr>
            <a:spLocks noGrp="1"/>
          </p:cNvSpPr>
          <p:nvPr>
            <p:ph type="ftr" sz="quarter" idx="3"/>
          </p:nvPr>
        </p:nvSpPr>
        <p:spPr>
          <a:xfrm>
            <a:off x="4038600" y="6610521"/>
            <a:ext cx="4114800" cy="161583"/>
          </a:xfrm>
          <a:prstGeom prst="rect">
            <a:avLst/>
          </a:prstGeom>
        </p:spPr>
        <p:txBody>
          <a:bodyPr vert="horz" lIns="0" tIns="0" rIns="0" bIns="0" rtlCol="0" anchor="ctr">
            <a:spAutoFit/>
          </a:bodyPr>
          <a:lstStyle>
            <a:lvl1pPr algn="ctr">
              <a:defRPr sz="1050">
                <a:solidFill>
                  <a:schemeClr val="tx1">
                    <a:tint val="75000"/>
                  </a:schemeClr>
                </a:solidFill>
                <a:latin typeface="メイリオ" panose="020B0604030504040204" pitchFamily="50" charset="-128"/>
                <a:ea typeface="メイリオ" panose="020B0604030504040204" pitchFamily="50" charset="-128"/>
              </a:defRPr>
            </a:lvl1pPr>
          </a:lstStyle>
          <a:p>
            <a:endParaRPr lang="ja-JP" altLang="en-US" sz="1050"/>
          </a:p>
        </p:txBody>
      </p:sp>
      <p:sp>
        <p:nvSpPr>
          <p:cNvPr id="6" name="スライド番号プレースホルダー 5">
            <a:extLst>
              <a:ext uri="{FF2B5EF4-FFF2-40B4-BE49-F238E27FC236}">
                <a16:creationId xmlns:a16="http://schemas.microsoft.com/office/drawing/2014/main" id="{FB2D98E0-2F68-4AC8-8CD0-2315BBA39F3A}"/>
              </a:ext>
            </a:extLst>
          </p:cNvPr>
          <p:cNvSpPr>
            <a:spLocks noGrp="1"/>
          </p:cNvSpPr>
          <p:nvPr>
            <p:ph type="sldNum" sz="quarter" idx="4"/>
          </p:nvPr>
        </p:nvSpPr>
        <p:spPr>
          <a:xfrm>
            <a:off x="11820524" y="6610521"/>
            <a:ext cx="282575" cy="161583"/>
          </a:xfrm>
          <a:prstGeom prst="rect">
            <a:avLst/>
          </a:prstGeom>
        </p:spPr>
        <p:txBody>
          <a:bodyPr vert="horz" wrap="square" lIns="0" tIns="0" rIns="0" bIns="0" rtlCol="0" anchor="ctr">
            <a:spAutoFit/>
          </a:bodyPr>
          <a:lstStyle>
            <a:lvl1pPr algn="r">
              <a:defRPr sz="1050">
                <a:solidFill>
                  <a:schemeClr val="tx1">
                    <a:tint val="75000"/>
                  </a:schemeClr>
                </a:solidFill>
                <a:latin typeface="メイリオ" panose="020B0604030504040204" pitchFamily="50" charset="-128"/>
                <a:ea typeface="メイリオ" panose="020B0604030504040204" pitchFamily="50" charset="-128"/>
              </a:defRPr>
            </a:lvl1pPr>
          </a:lstStyle>
          <a:p>
            <a:fld id="{D08BA502-6C85-444C-86D7-CDE58A0D7101}" type="slidenum">
              <a:rPr lang="ja-JP" altLang="en-US" smtClean="0"/>
              <a:pPr/>
              <a:t>‹#›</a:t>
            </a:fld>
            <a:endParaRPr lang="ja-JP" altLang="en-US" sz="1050"/>
          </a:p>
        </p:txBody>
      </p:sp>
    </p:spTree>
    <p:extLst>
      <p:ext uri="{BB962C8B-B14F-4D97-AF65-F5344CB8AC3E}">
        <p14:creationId xmlns:p14="http://schemas.microsoft.com/office/powerpoint/2010/main" val="6162179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3" r:id="rId3"/>
  </p:sldLayoutIdLst>
  <p:hf hdr="0" ftr="0" dt="0"/>
  <p:txStyles>
    <p:titleStyle>
      <a:lvl1pPr algn="l" defTabSz="914400" rtl="0" eaLnBrk="1" latinLnBrk="0" hangingPunct="1">
        <a:lnSpc>
          <a:spcPct val="90000"/>
        </a:lnSpc>
        <a:spcBef>
          <a:spcPct val="0"/>
        </a:spcBef>
        <a:buNone/>
        <a:defRPr kumimoji="1" sz="2800" kern="1200">
          <a:solidFill>
            <a:schemeClr val="tx1"/>
          </a:solidFill>
          <a:latin typeface="メイリオ" panose="020B0604030504040204" pitchFamily="50" charset="-128"/>
          <a:ea typeface="メイリオ" panose="020B0604030504040204" pitchFamily="50" charset="-128"/>
          <a:cs typeface="+mj-cs"/>
        </a:defRPr>
      </a:lvl1pPr>
    </p:titleStyle>
    <p:bodyStyle>
      <a:lvl1pPr marL="0" indent="0" algn="l" defTabSz="914400" rtl="0" eaLnBrk="1" latinLnBrk="0" hangingPunct="1">
        <a:lnSpc>
          <a:spcPct val="90000"/>
        </a:lnSpc>
        <a:spcBef>
          <a:spcPts val="1000"/>
        </a:spcBef>
        <a:buFontTx/>
        <a:buNone/>
        <a:defRPr kumimoji="1" sz="2000" kern="1200">
          <a:solidFill>
            <a:schemeClr val="tx1"/>
          </a:solidFill>
          <a:latin typeface="メイリオ" panose="020B0604030504040204" pitchFamily="50" charset="-128"/>
          <a:ea typeface="メイリオ" panose="020B0604030504040204" pitchFamily="50" charset="-128"/>
          <a:cs typeface="+mn-cs"/>
        </a:defRPr>
      </a:lvl1pPr>
      <a:lvl2pPr marL="457200" indent="0" algn="l" defTabSz="914400" rtl="0" eaLnBrk="1" latinLnBrk="0" hangingPunct="1">
        <a:lnSpc>
          <a:spcPct val="90000"/>
        </a:lnSpc>
        <a:spcBef>
          <a:spcPts val="500"/>
        </a:spcBef>
        <a:buFontTx/>
        <a:buNone/>
        <a:defRPr kumimoji="1" sz="2400" kern="1200">
          <a:solidFill>
            <a:schemeClr val="tx1"/>
          </a:solidFill>
          <a:latin typeface="メイリオ" panose="020B0604030504040204" pitchFamily="50" charset="-128"/>
          <a:ea typeface="メイリオ" panose="020B0604030504040204" pitchFamily="50" charset="-128"/>
          <a:cs typeface="+mn-cs"/>
        </a:defRPr>
      </a:lvl2pPr>
      <a:lvl3pPr marL="914400" indent="0" algn="l" defTabSz="914400" rtl="0" eaLnBrk="1" latinLnBrk="0" hangingPunct="1">
        <a:lnSpc>
          <a:spcPct val="90000"/>
        </a:lnSpc>
        <a:spcBef>
          <a:spcPts val="500"/>
        </a:spcBef>
        <a:buFontTx/>
        <a:buNone/>
        <a:defRPr kumimoji="1" sz="2000" kern="1200">
          <a:solidFill>
            <a:schemeClr val="tx1"/>
          </a:solidFill>
          <a:latin typeface="メイリオ" panose="020B0604030504040204" pitchFamily="50" charset="-128"/>
          <a:ea typeface="メイリオ" panose="020B0604030504040204" pitchFamily="50" charset="-128"/>
          <a:cs typeface="+mn-cs"/>
        </a:defRPr>
      </a:lvl3pPr>
      <a:lvl4pPr marL="1371600" indent="0" algn="l" defTabSz="914400" rtl="0" eaLnBrk="1" latinLnBrk="0" hangingPunct="1">
        <a:lnSpc>
          <a:spcPct val="90000"/>
        </a:lnSpc>
        <a:spcBef>
          <a:spcPts val="500"/>
        </a:spcBef>
        <a:buFontTx/>
        <a:buNone/>
        <a:defRPr kumimoji="1" sz="1800" kern="1200">
          <a:solidFill>
            <a:schemeClr val="tx1"/>
          </a:solidFill>
          <a:latin typeface="メイリオ" panose="020B0604030504040204" pitchFamily="50" charset="-128"/>
          <a:ea typeface="メイリオ" panose="020B0604030504040204" pitchFamily="50" charset="-128"/>
          <a:cs typeface="+mn-cs"/>
        </a:defRPr>
      </a:lvl4pPr>
      <a:lvl5pPr marL="1828800" indent="0" algn="l" defTabSz="914400" rtl="0" eaLnBrk="1" latinLnBrk="0" hangingPunct="1">
        <a:lnSpc>
          <a:spcPct val="90000"/>
        </a:lnSpc>
        <a:spcBef>
          <a:spcPts val="500"/>
        </a:spcBef>
        <a:buFontTx/>
        <a:buNone/>
        <a:defRPr kumimoji="1" sz="1800" kern="1200">
          <a:solidFill>
            <a:schemeClr val="tx1"/>
          </a:solidFill>
          <a:latin typeface="メイリオ" panose="020B0604030504040204" pitchFamily="50" charset="-128"/>
          <a:ea typeface="メイリオ" panose="020B0604030504040204" pitchFamily="50"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9.png"/></Relationships>
</file>

<file path=ppt/slides/_rels/slide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D851B805-01E1-4EC4-B96D-05BC252114DB}"/>
              </a:ext>
            </a:extLst>
          </p:cNvPr>
          <p:cNvSpPr>
            <a:spLocks noGrp="1"/>
          </p:cNvSpPr>
          <p:nvPr>
            <p:ph type="sldNum" sz="quarter" idx="12"/>
          </p:nvPr>
        </p:nvSpPr>
        <p:spPr/>
        <p:txBody>
          <a:bodyPr/>
          <a:lstStyle/>
          <a:p>
            <a:fld id="{D08BA502-6C85-444C-86D7-CDE58A0D7101}" type="slidenum">
              <a:rPr lang="ja-JP" altLang="en-US" smtClean="0"/>
              <a:pPr/>
              <a:t>1</a:t>
            </a:fld>
            <a:endParaRPr lang="ja-JP" altLang="en-US" dirty="0">
              <a:latin typeface="メイリオ" panose="020B0604030504040204" pitchFamily="50" charset="-128"/>
              <a:ea typeface="メイリオ" panose="020B0604030504040204" pitchFamily="50" charset="-128"/>
            </a:endParaRPr>
          </a:p>
        </p:txBody>
      </p:sp>
      <p:sp>
        <p:nvSpPr>
          <p:cNvPr id="9" name="タイトル 1">
            <a:extLst>
              <a:ext uri="{FF2B5EF4-FFF2-40B4-BE49-F238E27FC236}">
                <a16:creationId xmlns:a16="http://schemas.microsoft.com/office/drawing/2014/main" id="{91F7845F-1B15-FE4B-9B84-64E01C09F10D}"/>
              </a:ext>
            </a:extLst>
          </p:cNvPr>
          <p:cNvSpPr>
            <a:spLocks noGrp="1"/>
          </p:cNvSpPr>
          <p:nvPr>
            <p:ph type="ctrTitle"/>
          </p:nvPr>
        </p:nvSpPr>
        <p:spPr>
          <a:xfrm>
            <a:off x="590512" y="403805"/>
            <a:ext cx="10333036" cy="492443"/>
          </a:xfrm>
        </p:spPr>
        <p:txBody>
          <a:bodyPr/>
          <a:lstStyle/>
          <a:p>
            <a:pPr>
              <a:lnSpc>
                <a:spcPct val="100000"/>
              </a:lnSpc>
            </a:pPr>
            <a:r>
              <a:rPr kumimoji="1" lang="ja-JP" altLang="en-US" sz="2800"/>
              <a:t>アイフレイル</a:t>
            </a:r>
            <a:r>
              <a:rPr kumimoji="1" lang="ja-JP" altLang="en-US"/>
              <a:t>の定義</a:t>
            </a:r>
            <a:endParaRPr kumimoji="1" lang="ja-JP" altLang="en-US" sz="1600" b="0" dirty="0"/>
          </a:p>
        </p:txBody>
      </p:sp>
      <p:sp>
        <p:nvSpPr>
          <p:cNvPr id="10" name="角丸四角形 9">
            <a:extLst>
              <a:ext uri="{FF2B5EF4-FFF2-40B4-BE49-F238E27FC236}">
                <a16:creationId xmlns:a16="http://schemas.microsoft.com/office/drawing/2014/main" id="{AFC4636B-6290-FF42-9275-16BAA58D2EAD}"/>
              </a:ext>
            </a:extLst>
          </p:cNvPr>
          <p:cNvSpPr/>
          <p:nvPr/>
        </p:nvSpPr>
        <p:spPr>
          <a:xfrm>
            <a:off x="590512" y="990537"/>
            <a:ext cx="11010975" cy="566760"/>
          </a:xfrm>
          <a:prstGeom prst="roundRect">
            <a:avLst>
              <a:gd name="adj" fmla="val 0"/>
            </a:avLst>
          </a:prstGeom>
          <a:solidFill>
            <a:schemeClr val="tx2"/>
          </a:solidFill>
          <a:ln w="12700">
            <a:noFill/>
          </a:ln>
        </p:spPr>
        <p:style>
          <a:lnRef idx="2">
            <a:schemeClr val="accent1">
              <a:shade val="50000"/>
            </a:schemeClr>
          </a:lnRef>
          <a:fillRef idx="1">
            <a:schemeClr val="accent1"/>
          </a:fillRef>
          <a:effectRef idx="0">
            <a:schemeClr val="accent1"/>
          </a:effectRef>
          <a:fontRef idx="minor">
            <a:schemeClr val="lt1"/>
          </a:fontRef>
        </p:style>
        <p:txBody>
          <a:bodyPr tIns="108000" bIns="36000" rtlCol="0" anchor="ctr">
            <a:noAutofit/>
          </a:bodyPr>
          <a:lstStyle/>
          <a:p>
            <a:pPr algn="ctr"/>
            <a:r>
              <a:rPr lang="ja-JP" altLang="en-US" sz="2800" b="1">
                <a:solidFill>
                  <a:schemeClr val="bg1"/>
                </a:solidFill>
                <a:latin typeface="メイリオ" panose="020B0604030504040204" pitchFamily="50" charset="-128"/>
                <a:ea typeface="メイリオ" panose="020B0604030504040204" pitchFamily="50" charset="-128"/>
              </a:rPr>
              <a:t>アイフレイルの定義</a:t>
            </a:r>
            <a:endParaRPr lang="ja-JP" altLang="en-US" sz="2800" b="1" dirty="0">
              <a:solidFill>
                <a:schemeClr val="bg1"/>
              </a:solidFill>
              <a:latin typeface="メイリオ" panose="020B0604030504040204" pitchFamily="50" charset="-128"/>
              <a:ea typeface="メイリオ" panose="020B0604030504040204" pitchFamily="50" charset="-128"/>
            </a:endParaRPr>
          </a:p>
        </p:txBody>
      </p:sp>
      <p:pic>
        <p:nvPicPr>
          <p:cNvPr id="3" name="図 2" descr="ロゴ&#10;&#10;自動的に生成された説明">
            <a:extLst>
              <a:ext uri="{FF2B5EF4-FFF2-40B4-BE49-F238E27FC236}">
                <a16:creationId xmlns:a16="http://schemas.microsoft.com/office/drawing/2014/main" id="{07064C46-9E10-0542-B2FB-8B3CC14E070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76085" y="3687043"/>
            <a:ext cx="1989614" cy="1384996"/>
          </a:xfrm>
          <a:prstGeom prst="rect">
            <a:avLst/>
          </a:prstGeom>
        </p:spPr>
      </p:pic>
      <p:pic>
        <p:nvPicPr>
          <p:cNvPr id="8" name="図 7" descr="座る が含まれている画像&#10;&#10;自動的に生成された説明">
            <a:extLst>
              <a:ext uri="{FF2B5EF4-FFF2-40B4-BE49-F238E27FC236}">
                <a16:creationId xmlns:a16="http://schemas.microsoft.com/office/drawing/2014/main" id="{CD877844-A8AF-8645-AB4E-23065CD13A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45517" y="5530578"/>
            <a:ext cx="1598051" cy="1048721"/>
          </a:xfrm>
          <a:prstGeom prst="rect">
            <a:avLst/>
          </a:prstGeom>
        </p:spPr>
      </p:pic>
      <p:pic>
        <p:nvPicPr>
          <p:cNvPr id="14" name="図 13" descr="挿絵 が含まれている画像&#10;&#10;自動的に生成された説明">
            <a:extLst>
              <a:ext uri="{FF2B5EF4-FFF2-40B4-BE49-F238E27FC236}">
                <a16:creationId xmlns:a16="http://schemas.microsoft.com/office/drawing/2014/main" id="{16269D67-70BB-9F49-A091-FD192D06726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0255" y="4051035"/>
            <a:ext cx="2243700" cy="1994400"/>
          </a:xfrm>
          <a:prstGeom prst="rect">
            <a:avLst/>
          </a:prstGeom>
        </p:spPr>
      </p:pic>
      <p:pic>
        <p:nvPicPr>
          <p:cNvPr id="16" name="図 15">
            <a:extLst>
              <a:ext uri="{FF2B5EF4-FFF2-40B4-BE49-F238E27FC236}">
                <a16:creationId xmlns:a16="http://schemas.microsoft.com/office/drawing/2014/main" id="{EE5D7169-9112-734D-B935-06913778493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65699" y="5284395"/>
            <a:ext cx="2040455" cy="1294904"/>
          </a:xfrm>
          <a:prstGeom prst="rect">
            <a:avLst/>
          </a:prstGeom>
        </p:spPr>
      </p:pic>
      <p:pic>
        <p:nvPicPr>
          <p:cNvPr id="18" name="図 17" descr="ロゴ, アイコン&#10;&#10;自動的に生成された説明">
            <a:extLst>
              <a:ext uri="{FF2B5EF4-FFF2-40B4-BE49-F238E27FC236}">
                <a16:creationId xmlns:a16="http://schemas.microsoft.com/office/drawing/2014/main" id="{EFEC113E-4D52-D44C-84A9-005D066C4C9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637563" y="5169726"/>
            <a:ext cx="1482382" cy="869167"/>
          </a:xfrm>
          <a:prstGeom prst="rect">
            <a:avLst/>
          </a:prstGeom>
        </p:spPr>
      </p:pic>
      <p:pic>
        <p:nvPicPr>
          <p:cNvPr id="20" name="図 19" descr="ロゴ, 会社名&#10;&#10;自動的に生成された説明">
            <a:extLst>
              <a:ext uri="{FF2B5EF4-FFF2-40B4-BE49-F238E27FC236}">
                <a16:creationId xmlns:a16="http://schemas.microsoft.com/office/drawing/2014/main" id="{942597CB-5C5B-8A47-9886-6DD00D7E02F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922768" y="3687043"/>
            <a:ext cx="1366772" cy="1384996"/>
          </a:xfrm>
          <a:prstGeom prst="rect">
            <a:avLst/>
          </a:prstGeom>
        </p:spPr>
      </p:pic>
      <p:pic>
        <p:nvPicPr>
          <p:cNvPr id="24" name="図 23" descr="ダイアグラム が含まれている画像&#10;&#10;自動的に生成された説明">
            <a:extLst>
              <a:ext uri="{FF2B5EF4-FFF2-40B4-BE49-F238E27FC236}">
                <a16:creationId xmlns:a16="http://schemas.microsoft.com/office/drawing/2014/main" id="{F8303693-337B-7040-BD15-895CBC871B2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129932" y="2294843"/>
            <a:ext cx="2560320" cy="2462265"/>
          </a:xfrm>
          <a:prstGeom prst="rect">
            <a:avLst/>
          </a:prstGeom>
        </p:spPr>
      </p:pic>
      <p:pic>
        <p:nvPicPr>
          <p:cNvPr id="26" name="図 25">
            <a:extLst>
              <a:ext uri="{FF2B5EF4-FFF2-40B4-BE49-F238E27FC236}">
                <a16:creationId xmlns:a16="http://schemas.microsoft.com/office/drawing/2014/main" id="{72FC4C20-D2D3-1649-88B2-13CF794A4B67}"/>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081824" y="5563726"/>
            <a:ext cx="1519663" cy="890469"/>
          </a:xfrm>
          <a:prstGeom prst="rect">
            <a:avLst/>
          </a:prstGeom>
        </p:spPr>
      </p:pic>
      <p:sp>
        <p:nvSpPr>
          <p:cNvPr id="13" name="正方形/長方形 12">
            <a:extLst>
              <a:ext uri="{FF2B5EF4-FFF2-40B4-BE49-F238E27FC236}">
                <a16:creationId xmlns:a16="http://schemas.microsoft.com/office/drawing/2014/main" id="{03C0CEDA-21EA-D84F-9B07-6E0142ECF33D}"/>
              </a:ext>
            </a:extLst>
          </p:cNvPr>
          <p:cNvSpPr/>
          <p:nvPr/>
        </p:nvSpPr>
        <p:spPr>
          <a:xfrm>
            <a:off x="501748" y="1769654"/>
            <a:ext cx="8923606" cy="1681229"/>
          </a:xfrm>
          <a:prstGeom prst="rect">
            <a:avLst/>
          </a:prstGeom>
        </p:spPr>
        <p:txBody>
          <a:bodyPr wrap="square">
            <a:spAutoFit/>
          </a:bodyPr>
          <a:lstStyle/>
          <a:p>
            <a:pPr>
              <a:lnSpc>
                <a:spcPts val="4200"/>
              </a:lnSpc>
            </a:pPr>
            <a:r>
              <a:rPr lang="ja-JP" altLang="en-US" sz="2800">
                <a:latin typeface="+mj-lt"/>
              </a:rPr>
              <a:t>加齢に伴って眼の脆弱性が増加することに、</a:t>
            </a:r>
            <a:endParaRPr lang="en-US" altLang="ja-JP" sz="2800" dirty="0">
              <a:latin typeface="+mj-lt"/>
            </a:endParaRPr>
          </a:p>
          <a:p>
            <a:pPr>
              <a:lnSpc>
                <a:spcPts val="4200"/>
              </a:lnSpc>
            </a:pPr>
            <a:r>
              <a:rPr lang="ja-JP" altLang="en-US" sz="2800">
                <a:latin typeface="+mj-lt"/>
              </a:rPr>
              <a:t>様々な外的・内的要因が加わることによって</a:t>
            </a:r>
            <a:endParaRPr lang="en-US" altLang="ja-JP" sz="2800" dirty="0">
              <a:latin typeface="+mj-lt"/>
            </a:endParaRPr>
          </a:p>
          <a:p>
            <a:pPr>
              <a:lnSpc>
                <a:spcPts val="4200"/>
              </a:lnSpc>
            </a:pPr>
            <a:r>
              <a:rPr lang="ja-JP" altLang="en-US" sz="2800">
                <a:latin typeface="+mj-lt"/>
              </a:rPr>
              <a:t>視機能が低下した状態、また、そのリスクが高い状態。</a:t>
            </a:r>
          </a:p>
        </p:txBody>
      </p:sp>
    </p:spTree>
    <p:extLst>
      <p:ext uri="{BB962C8B-B14F-4D97-AF65-F5344CB8AC3E}">
        <p14:creationId xmlns:p14="http://schemas.microsoft.com/office/powerpoint/2010/main" val="1119177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D851B805-01E1-4EC4-B96D-05BC252114DB}"/>
              </a:ext>
            </a:extLst>
          </p:cNvPr>
          <p:cNvSpPr>
            <a:spLocks noGrp="1"/>
          </p:cNvSpPr>
          <p:nvPr>
            <p:ph type="sldNum" sz="quarter" idx="12"/>
          </p:nvPr>
        </p:nvSpPr>
        <p:spPr/>
        <p:txBody>
          <a:bodyPr/>
          <a:lstStyle/>
          <a:p>
            <a:fld id="{D08BA502-6C85-444C-86D7-CDE58A0D7101}" type="slidenum">
              <a:rPr lang="ja-JP" altLang="en-US" smtClean="0"/>
              <a:pPr/>
              <a:t>2</a:t>
            </a:fld>
            <a:endParaRPr lang="ja-JP" altLang="en-US" dirty="0">
              <a:latin typeface="メイリオ" panose="020B0604030504040204" pitchFamily="50" charset="-128"/>
              <a:ea typeface="メイリオ" panose="020B0604030504040204" pitchFamily="50" charset="-128"/>
            </a:endParaRPr>
          </a:p>
        </p:txBody>
      </p:sp>
      <p:sp>
        <p:nvSpPr>
          <p:cNvPr id="9" name="タイトル 1">
            <a:extLst>
              <a:ext uri="{FF2B5EF4-FFF2-40B4-BE49-F238E27FC236}">
                <a16:creationId xmlns:a16="http://schemas.microsoft.com/office/drawing/2014/main" id="{91F7845F-1B15-FE4B-9B84-64E01C09F10D}"/>
              </a:ext>
            </a:extLst>
          </p:cNvPr>
          <p:cNvSpPr>
            <a:spLocks noGrp="1"/>
          </p:cNvSpPr>
          <p:nvPr>
            <p:ph type="ctrTitle"/>
          </p:nvPr>
        </p:nvSpPr>
        <p:spPr>
          <a:xfrm>
            <a:off x="590512" y="403805"/>
            <a:ext cx="10333036" cy="492443"/>
          </a:xfrm>
        </p:spPr>
        <p:txBody>
          <a:bodyPr/>
          <a:lstStyle/>
          <a:p>
            <a:pPr>
              <a:lnSpc>
                <a:spcPct val="100000"/>
              </a:lnSpc>
            </a:pPr>
            <a:r>
              <a:rPr kumimoji="1" lang="ja-JP" altLang="en-US" sz="2800"/>
              <a:t>アイフレイル</a:t>
            </a:r>
            <a:r>
              <a:rPr kumimoji="1" lang="ja-JP" altLang="en-US"/>
              <a:t>の概念図</a:t>
            </a:r>
            <a:endParaRPr kumimoji="1" lang="ja-JP" altLang="en-US" sz="1600" b="0" dirty="0"/>
          </a:p>
        </p:txBody>
      </p:sp>
      <p:pic>
        <p:nvPicPr>
          <p:cNvPr id="5" name="図 4" descr="グラフィカル ユーザー インターフェイス, テキスト, アプリケーション, チャットまたはテキスト メッセージ&#10;&#10;自動的に生成された説明">
            <a:extLst>
              <a:ext uri="{FF2B5EF4-FFF2-40B4-BE49-F238E27FC236}">
                <a16:creationId xmlns:a16="http://schemas.microsoft.com/office/drawing/2014/main" id="{909E4B95-060C-7448-8727-E6F6E0A765E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0512" y="1209022"/>
            <a:ext cx="11010975" cy="5010730"/>
          </a:xfrm>
          <a:prstGeom prst="rect">
            <a:avLst/>
          </a:prstGeom>
        </p:spPr>
      </p:pic>
    </p:spTree>
    <p:extLst>
      <p:ext uri="{BB962C8B-B14F-4D97-AF65-F5344CB8AC3E}">
        <p14:creationId xmlns:p14="http://schemas.microsoft.com/office/powerpoint/2010/main" val="22595505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正方形/長方形 16">
            <a:extLst>
              <a:ext uri="{FF2B5EF4-FFF2-40B4-BE49-F238E27FC236}">
                <a16:creationId xmlns:a16="http://schemas.microsoft.com/office/drawing/2014/main" id="{E4F0DB4A-C276-2746-B452-F49C00440D86}"/>
              </a:ext>
            </a:extLst>
          </p:cNvPr>
          <p:cNvSpPr/>
          <p:nvPr/>
        </p:nvSpPr>
        <p:spPr>
          <a:xfrm>
            <a:off x="590511" y="1622033"/>
            <a:ext cx="11010975" cy="4900148"/>
          </a:xfrm>
          <a:prstGeom prst="rect">
            <a:avLst/>
          </a:prstGeom>
          <a:solidFill>
            <a:schemeClr val="bg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正方形/長方形 18">
            <a:extLst>
              <a:ext uri="{FF2B5EF4-FFF2-40B4-BE49-F238E27FC236}">
                <a16:creationId xmlns:a16="http://schemas.microsoft.com/office/drawing/2014/main" id="{820486FD-BB6A-C24C-B58B-EEE9B8CA7629}"/>
              </a:ext>
            </a:extLst>
          </p:cNvPr>
          <p:cNvSpPr/>
          <p:nvPr/>
        </p:nvSpPr>
        <p:spPr>
          <a:xfrm>
            <a:off x="742911" y="1774433"/>
            <a:ext cx="10674951" cy="1478565"/>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正方形/長方形 31">
            <a:extLst>
              <a:ext uri="{FF2B5EF4-FFF2-40B4-BE49-F238E27FC236}">
                <a16:creationId xmlns:a16="http://schemas.microsoft.com/office/drawing/2014/main" id="{BBCA9D38-F607-9449-8553-894F5658006A}"/>
              </a:ext>
            </a:extLst>
          </p:cNvPr>
          <p:cNvSpPr/>
          <p:nvPr/>
        </p:nvSpPr>
        <p:spPr>
          <a:xfrm>
            <a:off x="742911" y="3325826"/>
            <a:ext cx="10674951" cy="1478565"/>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正方形/長方形 34">
            <a:extLst>
              <a:ext uri="{FF2B5EF4-FFF2-40B4-BE49-F238E27FC236}">
                <a16:creationId xmlns:a16="http://schemas.microsoft.com/office/drawing/2014/main" id="{089FCAF8-0284-5046-A402-553B3065E210}"/>
              </a:ext>
            </a:extLst>
          </p:cNvPr>
          <p:cNvSpPr/>
          <p:nvPr/>
        </p:nvSpPr>
        <p:spPr>
          <a:xfrm>
            <a:off x="742911" y="4885311"/>
            <a:ext cx="10674951" cy="1478565"/>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スライド番号プレースホルダー 3">
            <a:extLst>
              <a:ext uri="{FF2B5EF4-FFF2-40B4-BE49-F238E27FC236}">
                <a16:creationId xmlns:a16="http://schemas.microsoft.com/office/drawing/2014/main" id="{D851B805-01E1-4EC4-B96D-05BC252114DB}"/>
              </a:ext>
            </a:extLst>
          </p:cNvPr>
          <p:cNvSpPr>
            <a:spLocks noGrp="1"/>
          </p:cNvSpPr>
          <p:nvPr>
            <p:ph type="sldNum" sz="quarter" idx="12"/>
          </p:nvPr>
        </p:nvSpPr>
        <p:spPr/>
        <p:txBody>
          <a:bodyPr/>
          <a:lstStyle/>
          <a:p>
            <a:fld id="{D08BA502-6C85-444C-86D7-CDE58A0D7101}" type="slidenum">
              <a:rPr lang="ja-JP" altLang="en-US" smtClean="0"/>
              <a:pPr/>
              <a:t>3</a:t>
            </a:fld>
            <a:endParaRPr lang="ja-JP" altLang="en-US" dirty="0">
              <a:latin typeface="メイリオ" panose="020B0604030504040204" pitchFamily="50" charset="-128"/>
              <a:ea typeface="メイリオ" panose="020B0604030504040204" pitchFamily="50" charset="-128"/>
            </a:endParaRPr>
          </a:p>
        </p:txBody>
      </p:sp>
      <p:sp>
        <p:nvSpPr>
          <p:cNvPr id="9" name="タイトル 1">
            <a:extLst>
              <a:ext uri="{FF2B5EF4-FFF2-40B4-BE49-F238E27FC236}">
                <a16:creationId xmlns:a16="http://schemas.microsoft.com/office/drawing/2014/main" id="{91F7845F-1B15-FE4B-9B84-64E01C09F10D}"/>
              </a:ext>
            </a:extLst>
          </p:cNvPr>
          <p:cNvSpPr>
            <a:spLocks noGrp="1"/>
          </p:cNvSpPr>
          <p:nvPr>
            <p:ph type="ctrTitle"/>
          </p:nvPr>
        </p:nvSpPr>
        <p:spPr>
          <a:xfrm>
            <a:off x="590512" y="403805"/>
            <a:ext cx="10333036" cy="492443"/>
          </a:xfrm>
        </p:spPr>
        <p:txBody>
          <a:bodyPr/>
          <a:lstStyle/>
          <a:p>
            <a:pPr>
              <a:lnSpc>
                <a:spcPct val="100000"/>
              </a:lnSpc>
            </a:pPr>
            <a:r>
              <a:rPr lang="ja-JP" altLang="en-US"/>
              <a:t>アイフレイル対策の目標（</a:t>
            </a:r>
            <a:r>
              <a:rPr lang="en-US" altLang="ja-JP" dirty="0"/>
              <a:t>1</a:t>
            </a:r>
            <a:r>
              <a:rPr lang="ja-JP" altLang="en-US"/>
              <a:t>）</a:t>
            </a:r>
            <a:endParaRPr kumimoji="1" lang="ja-JP" altLang="en-US" sz="1600" b="0" dirty="0"/>
          </a:p>
        </p:txBody>
      </p:sp>
      <p:sp>
        <p:nvSpPr>
          <p:cNvPr id="10" name="角丸四角形 9">
            <a:extLst>
              <a:ext uri="{FF2B5EF4-FFF2-40B4-BE49-F238E27FC236}">
                <a16:creationId xmlns:a16="http://schemas.microsoft.com/office/drawing/2014/main" id="{AFC4636B-6290-FF42-9275-16BAA58D2EAD}"/>
              </a:ext>
            </a:extLst>
          </p:cNvPr>
          <p:cNvSpPr/>
          <p:nvPr/>
        </p:nvSpPr>
        <p:spPr>
          <a:xfrm>
            <a:off x="590512" y="990537"/>
            <a:ext cx="11010975" cy="566760"/>
          </a:xfrm>
          <a:prstGeom prst="roundRect">
            <a:avLst>
              <a:gd name="adj" fmla="val 0"/>
            </a:avLst>
          </a:prstGeom>
          <a:solidFill>
            <a:schemeClr val="tx2"/>
          </a:solidFill>
          <a:ln w="12700">
            <a:noFill/>
          </a:ln>
        </p:spPr>
        <p:style>
          <a:lnRef idx="2">
            <a:schemeClr val="accent1">
              <a:shade val="50000"/>
            </a:schemeClr>
          </a:lnRef>
          <a:fillRef idx="1">
            <a:schemeClr val="accent1"/>
          </a:fillRef>
          <a:effectRef idx="0">
            <a:schemeClr val="accent1"/>
          </a:effectRef>
          <a:fontRef idx="minor">
            <a:schemeClr val="lt1"/>
          </a:fontRef>
        </p:style>
        <p:txBody>
          <a:bodyPr tIns="108000" bIns="36000" rtlCol="0" anchor="ctr">
            <a:noAutofit/>
          </a:bodyPr>
          <a:lstStyle/>
          <a:p>
            <a:pPr algn="ctr"/>
            <a:r>
              <a:rPr lang="ja-JP" altLang="en-US" sz="2800" b="1">
                <a:solidFill>
                  <a:schemeClr val="bg1"/>
                </a:solidFill>
                <a:latin typeface="メイリオ" panose="020B0604030504040204" pitchFamily="50" charset="-128"/>
                <a:ea typeface="メイリオ" panose="020B0604030504040204" pitchFamily="50" charset="-128"/>
              </a:rPr>
              <a:t>アイフレイル対策の目標</a:t>
            </a:r>
            <a:endParaRPr lang="ja-JP" altLang="en-US" sz="2800" b="1" dirty="0">
              <a:solidFill>
                <a:schemeClr val="bg1"/>
              </a:solidFill>
              <a:latin typeface="メイリオ" panose="020B0604030504040204" pitchFamily="50" charset="-128"/>
              <a:ea typeface="メイリオ" panose="020B0604030504040204" pitchFamily="50" charset="-128"/>
            </a:endParaRPr>
          </a:p>
        </p:txBody>
      </p:sp>
      <p:pic>
        <p:nvPicPr>
          <p:cNvPr id="5" name="図 4" descr="アイコン&#10;&#10;自動的に生成された説明">
            <a:extLst>
              <a:ext uri="{FF2B5EF4-FFF2-40B4-BE49-F238E27FC236}">
                <a16:creationId xmlns:a16="http://schemas.microsoft.com/office/drawing/2014/main" id="{8601B9E5-556A-CD4C-80E8-E92482DA269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38496" y="1911008"/>
            <a:ext cx="2033763" cy="4763573"/>
          </a:xfrm>
          <a:prstGeom prst="rect">
            <a:avLst/>
          </a:prstGeom>
        </p:spPr>
      </p:pic>
      <p:sp>
        <p:nvSpPr>
          <p:cNvPr id="6" name="正方形/長方形 5">
            <a:extLst>
              <a:ext uri="{FF2B5EF4-FFF2-40B4-BE49-F238E27FC236}">
                <a16:creationId xmlns:a16="http://schemas.microsoft.com/office/drawing/2014/main" id="{23CF8662-F936-D44E-B75F-FF1587802C76}"/>
              </a:ext>
            </a:extLst>
          </p:cNvPr>
          <p:cNvSpPr/>
          <p:nvPr/>
        </p:nvSpPr>
        <p:spPr>
          <a:xfrm>
            <a:off x="919741" y="2238452"/>
            <a:ext cx="497252" cy="646331"/>
          </a:xfrm>
          <a:prstGeom prst="rect">
            <a:avLst/>
          </a:prstGeom>
        </p:spPr>
        <p:txBody>
          <a:bodyPr wrap="none">
            <a:spAutoFit/>
          </a:bodyPr>
          <a:lstStyle/>
          <a:p>
            <a:r>
              <a:rPr lang="en-US" altLang="ja-JP" sz="3600" b="1" dirty="0">
                <a:solidFill>
                  <a:schemeClr val="tx2"/>
                </a:solidFill>
              </a:rPr>
              <a:t>1</a:t>
            </a:r>
            <a:endParaRPr lang="ja-JP" altLang="en-US" sz="3600" b="1">
              <a:solidFill>
                <a:schemeClr val="tx2"/>
              </a:solidFill>
            </a:endParaRPr>
          </a:p>
        </p:txBody>
      </p:sp>
      <p:sp>
        <p:nvSpPr>
          <p:cNvPr id="31" name="正方形/長方形 30">
            <a:extLst>
              <a:ext uri="{FF2B5EF4-FFF2-40B4-BE49-F238E27FC236}">
                <a16:creationId xmlns:a16="http://schemas.microsoft.com/office/drawing/2014/main" id="{BC194059-BE1F-144A-ACCB-DA444DA1793E}"/>
              </a:ext>
            </a:extLst>
          </p:cNvPr>
          <p:cNvSpPr/>
          <p:nvPr/>
        </p:nvSpPr>
        <p:spPr>
          <a:xfrm>
            <a:off x="1593823" y="1959529"/>
            <a:ext cx="8923606" cy="1142620"/>
          </a:xfrm>
          <a:prstGeom prst="rect">
            <a:avLst/>
          </a:prstGeom>
        </p:spPr>
        <p:txBody>
          <a:bodyPr wrap="square">
            <a:spAutoFit/>
          </a:bodyPr>
          <a:lstStyle/>
          <a:p>
            <a:pPr>
              <a:lnSpc>
                <a:spcPts val="4200"/>
              </a:lnSpc>
            </a:pPr>
            <a:r>
              <a:rPr lang="ja-JP" altLang="en-US" sz="2800">
                <a:latin typeface="+mj-lt"/>
              </a:rPr>
              <a:t>視覚障害により</a:t>
            </a:r>
          </a:p>
          <a:p>
            <a:pPr>
              <a:lnSpc>
                <a:spcPts val="4200"/>
              </a:lnSpc>
            </a:pPr>
            <a:r>
              <a:rPr lang="ja-JP" altLang="en-US" sz="2800">
                <a:latin typeface="+mj-lt"/>
              </a:rPr>
              <a:t>日常生活が制限される人を減らすこと</a:t>
            </a:r>
          </a:p>
        </p:txBody>
      </p:sp>
      <p:sp>
        <p:nvSpPr>
          <p:cNvPr id="33" name="正方形/長方形 32">
            <a:extLst>
              <a:ext uri="{FF2B5EF4-FFF2-40B4-BE49-F238E27FC236}">
                <a16:creationId xmlns:a16="http://schemas.microsoft.com/office/drawing/2014/main" id="{074B704A-07AC-8A4F-B3CC-1321F7B3AD61}"/>
              </a:ext>
            </a:extLst>
          </p:cNvPr>
          <p:cNvSpPr/>
          <p:nvPr/>
        </p:nvSpPr>
        <p:spPr>
          <a:xfrm>
            <a:off x="919741" y="3789845"/>
            <a:ext cx="497252" cy="646331"/>
          </a:xfrm>
          <a:prstGeom prst="rect">
            <a:avLst/>
          </a:prstGeom>
        </p:spPr>
        <p:txBody>
          <a:bodyPr wrap="none">
            <a:spAutoFit/>
          </a:bodyPr>
          <a:lstStyle/>
          <a:p>
            <a:r>
              <a:rPr lang="en-US" altLang="ja-JP" sz="3600" b="1" dirty="0">
                <a:solidFill>
                  <a:schemeClr val="tx2"/>
                </a:solidFill>
              </a:rPr>
              <a:t>2</a:t>
            </a:r>
            <a:endParaRPr lang="ja-JP" altLang="en-US" sz="3600" b="1">
              <a:solidFill>
                <a:schemeClr val="tx2"/>
              </a:solidFill>
            </a:endParaRPr>
          </a:p>
        </p:txBody>
      </p:sp>
      <p:sp>
        <p:nvSpPr>
          <p:cNvPr id="34" name="正方形/長方形 33">
            <a:extLst>
              <a:ext uri="{FF2B5EF4-FFF2-40B4-BE49-F238E27FC236}">
                <a16:creationId xmlns:a16="http://schemas.microsoft.com/office/drawing/2014/main" id="{6DFD5E4E-09FC-3941-A475-E967667D5373}"/>
              </a:ext>
            </a:extLst>
          </p:cNvPr>
          <p:cNvSpPr/>
          <p:nvPr/>
        </p:nvSpPr>
        <p:spPr>
          <a:xfrm>
            <a:off x="1593823" y="3510922"/>
            <a:ext cx="8923606" cy="1142620"/>
          </a:xfrm>
          <a:prstGeom prst="rect">
            <a:avLst/>
          </a:prstGeom>
        </p:spPr>
        <p:txBody>
          <a:bodyPr wrap="square">
            <a:spAutoFit/>
          </a:bodyPr>
          <a:lstStyle/>
          <a:p>
            <a:pPr>
              <a:lnSpc>
                <a:spcPts val="4200"/>
              </a:lnSpc>
            </a:pPr>
            <a:r>
              <a:rPr lang="ja-JP" altLang="en-US" sz="2800">
                <a:latin typeface="+mj-lt"/>
              </a:rPr>
              <a:t>自立機能の低下により、</a:t>
            </a:r>
          </a:p>
          <a:p>
            <a:pPr>
              <a:lnSpc>
                <a:spcPts val="4200"/>
              </a:lnSpc>
            </a:pPr>
            <a:r>
              <a:rPr lang="ja-JP" altLang="en-US" sz="2800">
                <a:latin typeface="+mj-lt"/>
              </a:rPr>
              <a:t>要介護状態の至る人を減らすこと</a:t>
            </a:r>
          </a:p>
        </p:txBody>
      </p:sp>
      <p:sp>
        <p:nvSpPr>
          <p:cNvPr id="36" name="正方形/長方形 35">
            <a:extLst>
              <a:ext uri="{FF2B5EF4-FFF2-40B4-BE49-F238E27FC236}">
                <a16:creationId xmlns:a16="http://schemas.microsoft.com/office/drawing/2014/main" id="{4E77D118-5205-D146-BA2D-C15E1B49A01D}"/>
              </a:ext>
            </a:extLst>
          </p:cNvPr>
          <p:cNvSpPr/>
          <p:nvPr/>
        </p:nvSpPr>
        <p:spPr>
          <a:xfrm>
            <a:off x="919741" y="5349330"/>
            <a:ext cx="497252" cy="646331"/>
          </a:xfrm>
          <a:prstGeom prst="rect">
            <a:avLst/>
          </a:prstGeom>
        </p:spPr>
        <p:txBody>
          <a:bodyPr wrap="none">
            <a:spAutoFit/>
          </a:bodyPr>
          <a:lstStyle/>
          <a:p>
            <a:r>
              <a:rPr lang="en-US" altLang="ja-JP" sz="3600" b="1" dirty="0">
                <a:solidFill>
                  <a:schemeClr val="tx2"/>
                </a:solidFill>
              </a:rPr>
              <a:t>3</a:t>
            </a:r>
            <a:endParaRPr lang="ja-JP" altLang="en-US" sz="3600" b="1">
              <a:solidFill>
                <a:schemeClr val="tx2"/>
              </a:solidFill>
            </a:endParaRPr>
          </a:p>
        </p:txBody>
      </p:sp>
      <p:sp>
        <p:nvSpPr>
          <p:cNvPr id="37" name="正方形/長方形 36">
            <a:extLst>
              <a:ext uri="{FF2B5EF4-FFF2-40B4-BE49-F238E27FC236}">
                <a16:creationId xmlns:a16="http://schemas.microsoft.com/office/drawing/2014/main" id="{DFE6484B-9B4F-3B46-9EF4-CF23D6075910}"/>
              </a:ext>
            </a:extLst>
          </p:cNvPr>
          <p:cNvSpPr/>
          <p:nvPr/>
        </p:nvSpPr>
        <p:spPr>
          <a:xfrm>
            <a:off x="1593823" y="5070407"/>
            <a:ext cx="8923606" cy="1142620"/>
          </a:xfrm>
          <a:prstGeom prst="rect">
            <a:avLst/>
          </a:prstGeom>
        </p:spPr>
        <p:txBody>
          <a:bodyPr wrap="square">
            <a:spAutoFit/>
          </a:bodyPr>
          <a:lstStyle/>
          <a:p>
            <a:pPr>
              <a:lnSpc>
                <a:spcPts val="4200"/>
              </a:lnSpc>
            </a:pPr>
            <a:r>
              <a:rPr lang="ja-JP" altLang="en-US" sz="2800">
                <a:latin typeface="+mj-lt"/>
              </a:rPr>
              <a:t>読書、運転、スポーツ、趣味など人生の楽しみや、</a:t>
            </a:r>
          </a:p>
          <a:p>
            <a:pPr>
              <a:lnSpc>
                <a:spcPts val="4200"/>
              </a:lnSpc>
            </a:pPr>
            <a:r>
              <a:rPr lang="ja-JP" altLang="en-US" sz="2800">
                <a:latin typeface="+mj-lt"/>
              </a:rPr>
              <a:t>快適な日常生活が制限される人を減らすこと</a:t>
            </a:r>
          </a:p>
        </p:txBody>
      </p:sp>
    </p:spTree>
    <p:extLst>
      <p:ext uri="{BB962C8B-B14F-4D97-AF65-F5344CB8AC3E}">
        <p14:creationId xmlns:p14="http://schemas.microsoft.com/office/powerpoint/2010/main" val="6903683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正方形/長方形 16">
            <a:extLst>
              <a:ext uri="{FF2B5EF4-FFF2-40B4-BE49-F238E27FC236}">
                <a16:creationId xmlns:a16="http://schemas.microsoft.com/office/drawing/2014/main" id="{E4F0DB4A-C276-2746-B452-F49C00440D86}"/>
              </a:ext>
            </a:extLst>
          </p:cNvPr>
          <p:cNvSpPr/>
          <p:nvPr/>
        </p:nvSpPr>
        <p:spPr>
          <a:xfrm>
            <a:off x="590511" y="1622033"/>
            <a:ext cx="11010975" cy="4900148"/>
          </a:xfrm>
          <a:prstGeom prst="rect">
            <a:avLst/>
          </a:prstGeom>
          <a:solidFill>
            <a:schemeClr val="bg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正方形/長方形 18">
            <a:extLst>
              <a:ext uri="{FF2B5EF4-FFF2-40B4-BE49-F238E27FC236}">
                <a16:creationId xmlns:a16="http://schemas.microsoft.com/office/drawing/2014/main" id="{820486FD-BB6A-C24C-B58B-EEE9B8CA7629}"/>
              </a:ext>
            </a:extLst>
          </p:cNvPr>
          <p:cNvSpPr/>
          <p:nvPr/>
        </p:nvSpPr>
        <p:spPr>
          <a:xfrm>
            <a:off x="742911" y="1774433"/>
            <a:ext cx="10674951" cy="2229344"/>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スライド番号プレースホルダー 3">
            <a:extLst>
              <a:ext uri="{FF2B5EF4-FFF2-40B4-BE49-F238E27FC236}">
                <a16:creationId xmlns:a16="http://schemas.microsoft.com/office/drawing/2014/main" id="{D851B805-01E1-4EC4-B96D-05BC252114DB}"/>
              </a:ext>
            </a:extLst>
          </p:cNvPr>
          <p:cNvSpPr>
            <a:spLocks noGrp="1"/>
          </p:cNvSpPr>
          <p:nvPr>
            <p:ph type="sldNum" sz="quarter" idx="12"/>
          </p:nvPr>
        </p:nvSpPr>
        <p:spPr/>
        <p:txBody>
          <a:bodyPr/>
          <a:lstStyle/>
          <a:p>
            <a:fld id="{D08BA502-6C85-444C-86D7-CDE58A0D7101}" type="slidenum">
              <a:rPr lang="ja-JP" altLang="en-US" smtClean="0"/>
              <a:pPr/>
              <a:t>4</a:t>
            </a:fld>
            <a:endParaRPr lang="ja-JP" altLang="en-US" dirty="0">
              <a:latin typeface="メイリオ" panose="020B0604030504040204" pitchFamily="50" charset="-128"/>
              <a:ea typeface="メイリオ" panose="020B0604030504040204" pitchFamily="50" charset="-128"/>
            </a:endParaRPr>
          </a:p>
        </p:txBody>
      </p:sp>
      <p:sp>
        <p:nvSpPr>
          <p:cNvPr id="9" name="タイトル 1">
            <a:extLst>
              <a:ext uri="{FF2B5EF4-FFF2-40B4-BE49-F238E27FC236}">
                <a16:creationId xmlns:a16="http://schemas.microsoft.com/office/drawing/2014/main" id="{91F7845F-1B15-FE4B-9B84-64E01C09F10D}"/>
              </a:ext>
            </a:extLst>
          </p:cNvPr>
          <p:cNvSpPr>
            <a:spLocks noGrp="1"/>
          </p:cNvSpPr>
          <p:nvPr>
            <p:ph type="ctrTitle"/>
          </p:nvPr>
        </p:nvSpPr>
        <p:spPr>
          <a:xfrm>
            <a:off x="590512" y="403805"/>
            <a:ext cx="10333036" cy="492443"/>
          </a:xfrm>
        </p:spPr>
        <p:txBody>
          <a:bodyPr/>
          <a:lstStyle/>
          <a:p>
            <a:pPr>
              <a:lnSpc>
                <a:spcPct val="100000"/>
              </a:lnSpc>
            </a:pPr>
            <a:r>
              <a:rPr lang="ja-JP" altLang="en-US"/>
              <a:t>アイフレイル対策の目標（</a:t>
            </a:r>
            <a:r>
              <a:rPr lang="en-US" altLang="ja-JP" dirty="0"/>
              <a:t>2</a:t>
            </a:r>
            <a:r>
              <a:rPr lang="ja-JP" altLang="en-US"/>
              <a:t>）</a:t>
            </a:r>
            <a:endParaRPr kumimoji="1" lang="ja-JP" altLang="en-US" sz="1600" b="0" dirty="0"/>
          </a:p>
        </p:txBody>
      </p:sp>
      <p:sp>
        <p:nvSpPr>
          <p:cNvPr id="10" name="角丸四角形 9">
            <a:extLst>
              <a:ext uri="{FF2B5EF4-FFF2-40B4-BE49-F238E27FC236}">
                <a16:creationId xmlns:a16="http://schemas.microsoft.com/office/drawing/2014/main" id="{AFC4636B-6290-FF42-9275-16BAA58D2EAD}"/>
              </a:ext>
            </a:extLst>
          </p:cNvPr>
          <p:cNvSpPr/>
          <p:nvPr/>
        </p:nvSpPr>
        <p:spPr>
          <a:xfrm>
            <a:off x="590512" y="990537"/>
            <a:ext cx="11010975" cy="566760"/>
          </a:xfrm>
          <a:prstGeom prst="roundRect">
            <a:avLst>
              <a:gd name="adj" fmla="val 0"/>
            </a:avLst>
          </a:prstGeom>
          <a:solidFill>
            <a:schemeClr val="tx2"/>
          </a:solidFill>
          <a:ln w="12700">
            <a:noFill/>
          </a:ln>
        </p:spPr>
        <p:style>
          <a:lnRef idx="2">
            <a:schemeClr val="accent1">
              <a:shade val="50000"/>
            </a:schemeClr>
          </a:lnRef>
          <a:fillRef idx="1">
            <a:schemeClr val="accent1"/>
          </a:fillRef>
          <a:effectRef idx="0">
            <a:schemeClr val="accent1"/>
          </a:effectRef>
          <a:fontRef idx="minor">
            <a:schemeClr val="lt1"/>
          </a:fontRef>
        </p:style>
        <p:txBody>
          <a:bodyPr tIns="108000" bIns="36000" rtlCol="0" anchor="ctr">
            <a:noAutofit/>
          </a:bodyPr>
          <a:lstStyle/>
          <a:p>
            <a:pPr algn="ctr"/>
            <a:r>
              <a:rPr lang="ja-JP" altLang="en-US" sz="2400" b="1">
                <a:solidFill>
                  <a:schemeClr val="bg1"/>
                </a:solidFill>
                <a:latin typeface="メイリオ" panose="020B0604030504040204" pitchFamily="50" charset="-128"/>
                <a:ea typeface="メイリオ" panose="020B0604030504040204" pitchFamily="50" charset="-128"/>
              </a:rPr>
              <a:t>アイフレイル対策を通して、目の健康に対する国民意識の向上（啓発も目的）</a:t>
            </a:r>
            <a:endParaRPr lang="ja-JP" altLang="en-US" sz="2400" b="1" dirty="0">
              <a:solidFill>
                <a:schemeClr val="bg1"/>
              </a:solidFill>
              <a:latin typeface="メイリオ" panose="020B0604030504040204" pitchFamily="50" charset="-128"/>
              <a:ea typeface="メイリオ" panose="020B0604030504040204" pitchFamily="50" charset="-128"/>
            </a:endParaRPr>
          </a:p>
        </p:txBody>
      </p:sp>
      <p:sp>
        <p:nvSpPr>
          <p:cNvPr id="31" name="正方形/長方形 30">
            <a:extLst>
              <a:ext uri="{FF2B5EF4-FFF2-40B4-BE49-F238E27FC236}">
                <a16:creationId xmlns:a16="http://schemas.microsoft.com/office/drawing/2014/main" id="{BC194059-BE1F-144A-ACCB-DA444DA1793E}"/>
              </a:ext>
            </a:extLst>
          </p:cNvPr>
          <p:cNvSpPr/>
          <p:nvPr/>
        </p:nvSpPr>
        <p:spPr>
          <a:xfrm>
            <a:off x="922183" y="1916120"/>
            <a:ext cx="8327405" cy="1963999"/>
          </a:xfrm>
          <a:prstGeom prst="rect">
            <a:avLst/>
          </a:prstGeom>
        </p:spPr>
        <p:txBody>
          <a:bodyPr wrap="square">
            <a:spAutoFit/>
          </a:bodyPr>
          <a:lstStyle/>
          <a:p>
            <a:pPr>
              <a:lnSpc>
                <a:spcPts val="3680"/>
              </a:lnSpc>
            </a:pPr>
            <a:r>
              <a:rPr lang="ja-JP" altLang="en-US" sz="2400">
                <a:latin typeface="+mj-lt"/>
              </a:rPr>
              <a:t>ふと気づいた見にくさや眼の不具合を</a:t>
            </a:r>
            <a:r>
              <a:rPr lang="en-US" altLang="ja-JP" sz="2400" dirty="0">
                <a:latin typeface="+mj-lt"/>
              </a:rPr>
              <a:t>｢</a:t>
            </a:r>
            <a:r>
              <a:rPr lang="ja-JP" altLang="en-US" sz="2400">
                <a:latin typeface="+mj-lt"/>
              </a:rPr>
              <a:t>歳のせい</a:t>
            </a:r>
            <a:r>
              <a:rPr lang="en-US" altLang="ja-JP" sz="2400" dirty="0">
                <a:latin typeface="+mj-lt"/>
              </a:rPr>
              <a:t>｣</a:t>
            </a:r>
            <a:r>
              <a:rPr lang="ja-JP" altLang="en-US" sz="2400">
                <a:latin typeface="+mj-lt"/>
              </a:rPr>
              <a:t>として片付けないで、自分自身の見る力を振り返る機会とし、アイフレイル対策活動を通して、眼の健康について広く国民の意識を向上させたい。</a:t>
            </a:r>
          </a:p>
        </p:txBody>
      </p:sp>
      <p:sp>
        <p:nvSpPr>
          <p:cNvPr id="20" name="正方形/長方形 19">
            <a:extLst>
              <a:ext uri="{FF2B5EF4-FFF2-40B4-BE49-F238E27FC236}">
                <a16:creationId xmlns:a16="http://schemas.microsoft.com/office/drawing/2014/main" id="{3A61E750-4BED-9543-96C5-30C0753B6B6C}"/>
              </a:ext>
            </a:extLst>
          </p:cNvPr>
          <p:cNvSpPr/>
          <p:nvPr/>
        </p:nvSpPr>
        <p:spPr>
          <a:xfrm>
            <a:off x="742911" y="4129216"/>
            <a:ext cx="10674951" cy="2229344"/>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正方形/長方形 20">
            <a:extLst>
              <a:ext uri="{FF2B5EF4-FFF2-40B4-BE49-F238E27FC236}">
                <a16:creationId xmlns:a16="http://schemas.microsoft.com/office/drawing/2014/main" id="{6901EEBA-EAF1-D64D-825B-7D8C2A4068D9}"/>
              </a:ext>
            </a:extLst>
          </p:cNvPr>
          <p:cNvSpPr/>
          <p:nvPr/>
        </p:nvSpPr>
        <p:spPr>
          <a:xfrm>
            <a:off x="922183" y="4270903"/>
            <a:ext cx="8327405" cy="1489510"/>
          </a:xfrm>
          <a:prstGeom prst="rect">
            <a:avLst/>
          </a:prstGeom>
        </p:spPr>
        <p:txBody>
          <a:bodyPr wrap="square">
            <a:spAutoFit/>
          </a:bodyPr>
          <a:lstStyle/>
          <a:p>
            <a:pPr>
              <a:lnSpc>
                <a:spcPts val="3680"/>
              </a:lnSpc>
            </a:pPr>
            <a:r>
              <a:rPr lang="ja-JP" altLang="en-US" sz="2400">
                <a:latin typeface="+mj-lt"/>
              </a:rPr>
              <a:t>行政、さらには、医療・介護等に関連する多職種の方々に対して、患者さんを始め、個々人が眼の健康について意識することが社会の常識となるよう働きかけていきたい。</a:t>
            </a:r>
          </a:p>
        </p:txBody>
      </p:sp>
      <p:pic>
        <p:nvPicPr>
          <p:cNvPr id="8" name="図 7" descr="アイコン&#10;&#10;自動的に生成された説明">
            <a:extLst>
              <a:ext uri="{FF2B5EF4-FFF2-40B4-BE49-F238E27FC236}">
                <a16:creationId xmlns:a16="http://schemas.microsoft.com/office/drawing/2014/main" id="{B5BD7365-7B2F-EB4B-9FB2-8E8CCCBD110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35966" y="1964525"/>
            <a:ext cx="1195518" cy="1714056"/>
          </a:xfrm>
          <a:prstGeom prst="rect">
            <a:avLst/>
          </a:prstGeom>
        </p:spPr>
      </p:pic>
      <p:pic>
        <p:nvPicPr>
          <p:cNvPr id="12" name="図 11" descr="アイコン&#10;&#10;自動的に生成された説明">
            <a:extLst>
              <a:ext uri="{FF2B5EF4-FFF2-40B4-BE49-F238E27FC236}">
                <a16:creationId xmlns:a16="http://schemas.microsoft.com/office/drawing/2014/main" id="{555EB291-3D23-1644-9D50-BDE3A8B8C4F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35965" y="4338660"/>
            <a:ext cx="1440383" cy="1829287"/>
          </a:xfrm>
          <a:prstGeom prst="rect">
            <a:avLst/>
          </a:prstGeom>
        </p:spPr>
      </p:pic>
    </p:spTree>
    <p:extLst>
      <p:ext uri="{BB962C8B-B14F-4D97-AF65-F5344CB8AC3E}">
        <p14:creationId xmlns:p14="http://schemas.microsoft.com/office/powerpoint/2010/main" val="12750334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正方形/長方形 16">
            <a:extLst>
              <a:ext uri="{FF2B5EF4-FFF2-40B4-BE49-F238E27FC236}">
                <a16:creationId xmlns:a16="http://schemas.microsoft.com/office/drawing/2014/main" id="{E4F0DB4A-C276-2746-B452-F49C00440D86}"/>
              </a:ext>
            </a:extLst>
          </p:cNvPr>
          <p:cNvSpPr/>
          <p:nvPr/>
        </p:nvSpPr>
        <p:spPr>
          <a:xfrm>
            <a:off x="590511" y="1622033"/>
            <a:ext cx="11010975" cy="3945287"/>
          </a:xfrm>
          <a:prstGeom prst="rect">
            <a:avLst/>
          </a:prstGeom>
          <a:solidFill>
            <a:schemeClr val="bg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スライド番号プレースホルダー 3">
            <a:extLst>
              <a:ext uri="{FF2B5EF4-FFF2-40B4-BE49-F238E27FC236}">
                <a16:creationId xmlns:a16="http://schemas.microsoft.com/office/drawing/2014/main" id="{D851B805-01E1-4EC4-B96D-05BC252114DB}"/>
              </a:ext>
            </a:extLst>
          </p:cNvPr>
          <p:cNvSpPr>
            <a:spLocks noGrp="1"/>
          </p:cNvSpPr>
          <p:nvPr>
            <p:ph type="sldNum" sz="quarter" idx="12"/>
          </p:nvPr>
        </p:nvSpPr>
        <p:spPr/>
        <p:txBody>
          <a:bodyPr/>
          <a:lstStyle/>
          <a:p>
            <a:fld id="{D08BA502-6C85-444C-86D7-CDE58A0D7101}" type="slidenum">
              <a:rPr lang="ja-JP" altLang="en-US" smtClean="0"/>
              <a:pPr/>
              <a:t>5</a:t>
            </a:fld>
            <a:endParaRPr lang="ja-JP" altLang="en-US" dirty="0">
              <a:latin typeface="メイリオ" panose="020B0604030504040204" pitchFamily="50" charset="-128"/>
              <a:ea typeface="メイリオ" panose="020B0604030504040204" pitchFamily="50" charset="-128"/>
            </a:endParaRPr>
          </a:p>
        </p:txBody>
      </p:sp>
      <p:sp>
        <p:nvSpPr>
          <p:cNvPr id="9" name="タイトル 1">
            <a:extLst>
              <a:ext uri="{FF2B5EF4-FFF2-40B4-BE49-F238E27FC236}">
                <a16:creationId xmlns:a16="http://schemas.microsoft.com/office/drawing/2014/main" id="{91F7845F-1B15-FE4B-9B84-64E01C09F10D}"/>
              </a:ext>
            </a:extLst>
          </p:cNvPr>
          <p:cNvSpPr>
            <a:spLocks noGrp="1"/>
          </p:cNvSpPr>
          <p:nvPr>
            <p:ph type="ctrTitle"/>
          </p:nvPr>
        </p:nvSpPr>
        <p:spPr>
          <a:xfrm>
            <a:off x="590512" y="403805"/>
            <a:ext cx="10333036" cy="492443"/>
          </a:xfrm>
        </p:spPr>
        <p:txBody>
          <a:bodyPr/>
          <a:lstStyle/>
          <a:p>
            <a:pPr>
              <a:lnSpc>
                <a:spcPct val="100000"/>
              </a:lnSpc>
            </a:pPr>
            <a:r>
              <a:rPr lang="ja-JP" altLang="en-US"/>
              <a:t>アイフレイル自己チェック</a:t>
            </a:r>
            <a:endParaRPr kumimoji="1" lang="ja-JP" altLang="en-US" sz="1600" b="0" dirty="0"/>
          </a:p>
        </p:txBody>
      </p:sp>
      <p:sp>
        <p:nvSpPr>
          <p:cNvPr id="10" name="角丸四角形 9">
            <a:extLst>
              <a:ext uri="{FF2B5EF4-FFF2-40B4-BE49-F238E27FC236}">
                <a16:creationId xmlns:a16="http://schemas.microsoft.com/office/drawing/2014/main" id="{AFC4636B-6290-FF42-9275-16BAA58D2EAD}"/>
              </a:ext>
            </a:extLst>
          </p:cNvPr>
          <p:cNvSpPr/>
          <p:nvPr/>
        </p:nvSpPr>
        <p:spPr>
          <a:xfrm>
            <a:off x="590512" y="990537"/>
            <a:ext cx="11010975" cy="566760"/>
          </a:xfrm>
          <a:prstGeom prst="roundRect">
            <a:avLst>
              <a:gd name="adj" fmla="val 0"/>
            </a:avLst>
          </a:prstGeom>
          <a:solidFill>
            <a:schemeClr val="tx2"/>
          </a:solidFill>
          <a:ln w="12700">
            <a:noFill/>
          </a:ln>
        </p:spPr>
        <p:style>
          <a:lnRef idx="2">
            <a:schemeClr val="accent1">
              <a:shade val="50000"/>
            </a:schemeClr>
          </a:lnRef>
          <a:fillRef idx="1">
            <a:schemeClr val="accent1"/>
          </a:fillRef>
          <a:effectRef idx="0">
            <a:schemeClr val="accent1"/>
          </a:effectRef>
          <a:fontRef idx="minor">
            <a:schemeClr val="lt1"/>
          </a:fontRef>
        </p:style>
        <p:txBody>
          <a:bodyPr tIns="108000" bIns="36000" rtlCol="0" anchor="ctr">
            <a:noAutofit/>
          </a:bodyPr>
          <a:lstStyle/>
          <a:p>
            <a:pPr algn="ctr"/>
            <a:r>
              <a:rPr lang="ja-JP" altLang="en-US" sz="2800" b="1">
                <a:solidFill>
                  <a:schemeClr val="bg1"/>
                </a:solidFill>
                <a:latin typeface="メイリオ" panose="020B0604030504040204" pitchFamily="50" charset="-128"/>
                <a:ea typeface="メイリオ" panose="020B0604030504040204" pitchFamily="50" charset="-128"/>
              </a:rPr>
              <a:t>アイフレイル自己チェック</a:t>
            </a:r>
            <a:endParaRPr lang="ja-JP" altLang="en-US" sz="2800" b="1" dirty="0">
              <a:solidFill>
                <a:schemeClr val="bg1"/>
              </a:solidFill>
              <a:latin typeface="メイリオ" panose="020B0604030504040204" pitchFamily="50" charset="-128"/>
              <a:ea typeface="メイリオ" panose="020B0604030504040204" pitchFamily="50" charset="-128"/>
            </a:endParaRPr>
          </a:p>
        </p:txBody>
      </p:sp>
      <p:pic>
        <p:nvPicPr>
          <p:cNvPr id="8" name="図 7" descr="食品, 挿絵 が含まれている画像&#10;&#10;自動的に生成された説明">
            <a:extLst>
              <a:ext uri="{FF2B5EF4-FFF2-40B4-BE49-F238E27FC236}">
                <a16:creationId xmlns:a16="http://schemas.microsoft.com/office/drawing/2014/main" id="{111D428D-5CC6-2448-8225-FB6AC24C1B5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36577" y="186117"/>
            <a:ext cx="2964910" cy="1372429"/>
          </a:xfrm>
          <a:prstGeom prst="rect">
            <a:avLst/>
          </a:prstGeom>
        </p:spPr>
      </p:pic>
      <p:sp>
        <p:nvSpPr>
          <p:cNvPr id="15" name="正方形/長方形 14">
            <a:extLst>
              <a:ext uri="{FF2B5EF4-FFF2-40B4-BE49-F238E27FC236}">
                <a16:creationId xmlns:a16="http://schemas.microsoft.com/office/drawing/2014/main" id="{6557FAEF-A487-B345-AADA-8484DCEBEDDD}"/>
              </a:ext>
            </a:extLst>
          </p:cNvPr>
          <p:cNvSpPr/>
          <p:nvPr/>
        </p:nvSpPr>
        <p:spPr>
          <a:xfrm>
            <a:off x="2396707" y="6104410"/>
            <a:ext cx="7588937" cy="523220"/>
          </a:xfrm>
          <a:prstGeom prst="rect">
            <a:avLst/>
          </a:prstGeom>
        </p:spPr>
        <p:txBody>
          <a:bodyPr wrap="none">
            <a:spAutoFit/>
          </a:bodyPr>
          <a:lstStyle/>
          <a:p>
            <a:pPr algn="ctr"/>
            <a:r>
              <a:rPr lang="ja-JP" altLang="en-US" sz="2800" b="1">
                <a:solidFill>
                  <a:schemeClr val="tx2"/>
                </a:solidFill>
              </a:rPr>
              <a:t>2つ以上当てはまった人はアイフレイルかも？</a:t>
            </a:r>
          </a:p>
        </p:txBody>
      </p:sp>
      <p:pic>
        <p:nvPicPr>
          <p:cNvPr id="18" name="図 17" descr="アイコン&#10;&#10;自動的に生成された説明">
            <a:extLst>
              <a:ext uri="{FF2B5EF4-FFF2-40B4-BE49-F238E27FC236}">
                <a16:creationId xmlns:a16="http://schemas.microsoft.com/office/drawing/2014/main" id="{C5088BF4-62BB-D241-A24E-7285085D317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45579" y="5694295"/>
            <a:ext cx="735946" cy="1027258"/>
          </a:xfrm>
          <a:prstGeom prst="rect">
            <a:avLst/>
          </a:prstGeom>
        </p:spPr>
      </p:pic>
      <p:pic>
        <p:nvPicPr>
          <p:cNvPr id="21" name="図 20" descr="図形, アイコン&#10;&#10;自動的に生成された説明">
            <a:extLst>
              <a:ext uri="{FF2B5EF4-FFF2-40B4-BE49-F238E27FC236}">
                <a16:creationId xmlns:a16="http://schemas.microsoft.com/office/drawing/2014/main" id="{869AAE50-CFAD-0B41-B7AA-431AF12EA05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77583" y="5657296"/>
            <a:ext cx="436833" cy="387689"/>
          </a:xfrm>
          <a:prstGeom prst="rect">
            <a:avLst/>
          </a:prstGeom>
        </p:spPr>
      </p:pic>
      <p:cxnSp>
        <p:nvCxnSpPr>
          <p:cNvPr id="28" name="直線コネクタ 27">
            <a:extLst>
              <a:ext uri="{FF2B5EF4-FFF2-40B4-BE49-F238E27FC236}">
                <a16:creationId xmlns:a16="http://schemas.microsoft.com/office/drawing/2014/main" id="{AD3ACFA0-8E48-2849-8C4B-AA755B795C8E}"/>
              </a:ext>
            </a:extLst>
          </p:cNvPr>
          <p:cNvCxnSpPr>
            <a:cxnSpLocks/>
          </p:cNvCxnSpPr>
          <p:nvPr/>
        </p:nvCxnSpPr>
        <p:spPr>
          <a:xfrm>
            <a:off x="2530099" y="6610962"/>
            <a:ext cx="7342184" cy="0"/>
          </a:xfrm>
          <a:prstGeom prst="line">
            <a:avLst/>
          </a:prstGeom>
          <a:ln w="63500" cap="rnd"/>
        </p:spPr>
        <p:style>
          <a:lnRef idx="1">
            <a:schemeClr val="accent1"/>
          </a:lnRef>
          <a:fillRef idx="0">
            <a:schemeClr val="accent1"/>
          </a:fillRef>
          <a:effectRef idx="0">
            <a:schemeClr val="accent1"/>
          </a:effectRef>
          <a:fontRef idx="minor">
            <a:schemeClr val="tx1"/>
          </a:fontRef>
        </p:style>
      </p:cxnSp>
      <p:sp>
        <p:nvSpPr>
          <p:cNvPr id="5" name="テキスト ボックス 4">
            <a:extLst>
              <a:ext uri="{FF2B5EF4-FFF2-40B4-BE49-F238E27FC236}">
                <a16:creationId xmlns:a16="http://schemas.microsoft.com/office/drawing/2014/main" id="{4264B1D8-0BE6-8383-E805-EDC490B02626}"/>
              </a:ext>
            </a:extLst>
          </p:cNvPr>
          <p:cNvSpPr txBox="1"/>
          <p:nvPr/>
        </p:nvSpPr>
        <p:spPr>
          <a:xfrm>
            <a:off x="6314416" y="5626745"/>
            <a:ext cx="5706349" cy="409175"/>
          </a:xfrm>
          <a:prstGeom prst="rect">
            <a:avLst/>
          </a:prstGeom>
          <a:noFill/>
        </p:spPr>
        <p:txBody>
          <a:bodyPr wrap="square">
            <a:spAutoFit/>
          </a:bodyPr>
          <a:lstStyle/>
          <a:p>
            <a:r>
              <a:rPr lang="ja-JP" altLang="en-US" sz="1000">
                <a:latin typeface="+mj-lt"/>
              </a:rPr>
              <a:t>アイフレイルチェックリスト </a:t>
            </a:r>
            <a:r>
              <a:rPr lang="en" altLang="ja-JP" sz="1000" dirty="0">
                <a:latin typeface="+mj-lt"/>
              </a:rPr>
              <a:t>Ver. 1.1 </a:t>
            </a:r>
            <a:r>
              <a:rPr lang="ja-JP" altLang="en" sz="1000">
                <a:latin typeface="+mj-lt"/>
              </a:rPr>
              <a:t>（</a:t>
            </a:r>
            <a:r>
              <a:rPr lang="en" altLang="ja-JP" sz="1000" dirty="0">
                <a:latin typeface="+mj-lt"/>
              </a:rPr>
              <a:t>2023</a:t>
            </a:r>
            <a:r>
              <a:rPr lang="ja-JP" altLang="en-US" sz="1000">
                <a:latin typeface="+mj-lt"/>
              </a:rPr>
              <a:t>年</a:t>
            </a:r>
            <a:r>
              <a:rPr lang="en-US" altLang="ja-JP" sz="1000" dirty="0">
                <a:latin typeface="+mj-lt"/>
              </a:rPr>
              <a:t>11</a:t>
            </a:r>
            <a:r>
              <a:rPr lang="ja-JP" altLang="en-US" sz="1000">
                <a:latin typeface="+mj-lt"/>
              </a:rPr>
              <a:t>月改訂） </a:t>
            </a:r>
          </a:p>
          <a:p>
            <a:r>
              <a:rPr lang="en-US" altLang="ja-JP" sz="1000" dirty="0">
                <a:latin typeface="+mj-lt"/>
              </a:rPr>
              <a:t>※</a:t>
            </a:r>
            <a:r>
              <a:rPr lang="ja-JP" altLang="en-US" sz="1000">
                <a:latin typeface="+mj-lt"/>
              </a:rPr>
              <a:t>いくつかの質問について尋ね方の表現を改変し、信頼性、妥当性のさらなる向上を図りました。</a:t>
            </a:r>
          </a:p>
        </p:txBody>
      </p:sp>
      <p:pic>
        <p:nvPicPr>
          <p:cNvPr id="12" name="図 11" descr="カレンダー&#10;&#10;低い精度で自動的に生成された説明">
            <a:extLst>
              <a:ext uri="{FF2B5EF4-FFF2-40B4-BE49-F238E27FC236}">
                <a16:creationId xmlns:a16="http://schemas.microsoft.com/office/drawing/2014/main" id="{373D86D4-0F9C-C1DC-50A0-91228E34060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6493" y="1755682"/>
            <a:ext cx="10909639" cy="3669073"/>
          </a:xfrm>
          <a:prstGeom prst="rect">
            <a:avLst/>
          </a:prstGeom>
        </p:spPr>
      </p:pic>
    </p:spTree>
    <p:extLst>
      <p:ext uri="{BB962C8B-B14F-4D97-AF65-F5344CB8AC3E}">
        <p14:creationId xmlns:p14="http://schemas.microsoft.com/office/powerpoint/2010/main" val="10093588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正方形/長方形 16">
            <a:extLst>
              <a:ext uri="{FF2B5EF4-FFF2-40B4-BE49-F238E27FC236}">
                <a16:creationId xmlns:a16="http://schemas.microsoft.com/office/drawing/2014/main" id="{E4F0DB4A-C276-2746-B452-F49C00440D86}"/>
              </a:ext>
            </a:extLst>
          </p:cNvPr>
          <p:cNvSpPr/>
          <p:nvPr/>
        </p:nvSpPr>
        <p:spPr>
          <a:xfrm>
            <a:off x="590511" y="4129215"/>
            <a:ext cx="11010975" cy="2392965"/>
          </a:xfrm>
          <a:prstGeom prst="rect">
            <a:avLst/>
          </a:prstGeom>
          <a:solidFill>
            <a:schemeClr val="bg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スライド番号プレースホルダー 3">
            <a:extLst>
              <a:ext uri="{FF2B5EF4-FFF2-40B4-BE49-F238E27FC236}">
                <a16:creationId xmlns:a16="http://schemas.microsoft.com/office/drawing/2014/main" id="{D851B805-01E1-4EC4-B96D-05BC252114DB}"/>
              </a:ext>
            </a:extLst>
          </p:cNvPr>
          <p:cNvSpPr>
            <a:spLocks noGrp="1"/>
          </p:cNvSpPr>
          <p:nvPr>
            <p:ph type="sldNum" sz="quarter" idx="12"/>
          </p:nvPr>
        </p:nvSpPr>
        <p:spPr/>
        <p:txBody>
          <a:bodyPr/>
          <a:lstStyle/>
          <a:p>
            <a:fld id="{D08BA502-6C85-444C-86D7-CDE58A0D7101}" type="slidenum">
              <a:rPr lang="ja-JP" altLang="en-US" smtClean="0"/>
              <a:pPr/>
              <a:t>6</a:t>
            </a:fld>
            <a:endParaRPr lang="ja-JP" altLang="en-US" dirty="0">
              <a:latin typeface="メイリオ" panose="020B0604030504040204" pitchFamily="50" charset="-128"/>
              <a:ea typeface="メイリオ" panose="020B0604030504040204" pitchFamily="50" charset="-128"/>
            </a:endParaRPr>
          </a:p>
        </p:txBody>
      </p:sp>
      <p:sp>
        <p:nvSpPr>
          <p:cNvPr id="9" name="タイトル 1">
            <a:extLst>
              <a:ext uri="{FF2B5EF4-FFF2-40B4-BE49-F238E27FC236}">
                <a16:creationId xmlns:a16="http://schemas.microsoft.com/office/drawing/2014/main" id="{91F7845F-1B15-FE4B-9B84-64E01C09F10D}"/>
              </a:ext>
            </a:extLst>
          </p:cNvPr>
          <p:cNvSpPr>
            <a:spLocks noGrp="1"/>
          </p:cNvSpPr>
          <p:nvPr>
            <p:ph type="ctrTitle"/>
          </p:nvPr>
        </p:nvSpPr>
        <p:spPr>
          <a:xfrm>
            <a:off x="590512" y="403805"/>
            <a:ext cx="10333036" cy="492443"/>
          </a:xfrm>
        </p:spPr>
        <p:txBody>
          <a:bodyPr/>
          <a:lstStyle/>
          <a:p>
            <a:pPr>
              <a:lnSpc>
                <a:spcPct val="100000"/>
              </a:lnSpc>
            </a:pPr>
            <a:r>
              <a:rPr lang="ja-JP" altLang="en-US"/>
              <a:t>眼科医としての取り組み方（</a:t>
            </a:r>
            <a:r>
              <a:rPr lang="en-US" altLang="ja-JP" dirty="0"/>
              <a:t>1</a:t>
            </a:r>
            <a:r>
              <a:rPr lang="ja-JP" altLang="en-US"/>
              <a:t>）</a:t>
            </a:r>
            <a:endParaRPr kumimoji="1" lang="ja-JP" altLang="en-US" sz="1600" b="0" dirty="0"/>
          </a:p>
        </p:txBody>
      </p:sp>
      <p:sp>
        <p:nvSpPr>
          <p:cNvPr id="10" name="角丸四角形 9">
            <a:extLst>
              <a:ext uri="{FF2B5EF4-FFF2-40B4-BE49-F238E27FC236}">
                <a16:creationId xmlns:a16="http://schemas.microsoft.com/office/drawing/2014/main" id="{AFC4636B-6290-FF42-9275-16BAA58D2EAD}"/>
              </a:ext>
            </a:extLst>
          </p:cNvPr>
          <p:cNvSpPr/>
          <p:nvPr/>
        </p:nvSpPr>
        <p:spPr>
          <a:xfrm>
            <a:off x="590512" y="2383824"/>
            <a:ext cx="11010975" cy="566760"/>
          </a:xfrm>
          <a:prstGeom prst="roundRect">
            <a:avLst>
              <a:gd name="adj" fmla="val 0"/>
            </a:avLst>
          </a:prstGeom>
          <a:solidFill>
            <a:schemeClr val="tx2"/>
          </a:solidFill>
          <a:ln w="12700">
            <a:noFill/>
          </a:ln>
        </p:spPr>
        <p:style>
          <a:lnRef idx="2">
            <a:schemeClr val="accent1">
              <a:shade val="50000"/>
            </a:schemeClr>
          </a:lnRef>
          <a:fillRef idx="1">
            <a:schemeClr val="accent1"/>
          </a:fillRef>
          <a:effectRef idx="0">
            <a:schemeClr val="accent1"/>
          </a:effectRef>
          <a:fontRef idx="minor">
            <a:schemeClr val="lt1"/>
          </a:fontRef>
        </p:style>
        <p:txBody>
          <a:bodyPr tIns="108000" bIns="36000" rtlCol="0" anchor="ctr">
            <a:noAutofit/>
          </a:bodyPr>
          <a:lstStyle/>
          <a:p>
            <a:pPr algn="ctr"/>
            <a:r>
              <a:rPr lang="ja-JP" altLang="en-US" sz="2800" b="1">
                <a:solidFill>
                  <a:schemeClr val="bg1"/>
                </a:solidFill>
                <a:latin typeface="メイリオ" panose="020B0604030504040204" pitchFamily="50" charset="-128"/>
                <a:ea typeface="メイリオ" panose="020B0604030504040204" pitchFamily="50" charset="-128"/>
              </a:rPr>
              <a:t>眼科医としての取り組み方</a:t>
            </a:r>
            <a:endParaRPr lang="ja-JP" altLang="en-US" sz="2800" b="1" dirty="0">
              <a:solidFill>
                <a:schemeClr val="bg1"/>
              </a:solidFill>
              <a:latin typeface="メイリオ" panose="020B0604030504040204" pitchFamily="50" charset="-128"/>
              <a:ea typeface="メイリオ" panose="020B0604030504040204" pitchFamily="50" charset="-128"/>
            </a:endParaRPr>
          </a:p>
        </p:txBody>
      </p:sp>
      <p:sp>
        <p:nvSpPr>
          <p:cNvPr id="20" name="正方形/長方形 19">
            <a:extLst>
              <a:ext uri="{FF2B5EF4-FFF2-40B4-BE49-F238E27FC236}">
                <a16:creationId xmlns:a16="http://schemas.microsoft.com/office/drawing/2014/main" id="{3A61E750-4BED-9543-96C5-30C0753B6B6C}"/>
              </a:ext>
            </a:extLst>
          </p:cNvPr>
          <p:cNvSpPr/>
          <p:nvPr/>
        </p:nvSpPr>
        <p:spPr>
          <a:xfrm>
            <a:off x="783372" y="4296870"/>
            <a:ext cx="4707113" cy="206168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正方形/長方形 20">
            <a:extLst>
              <a:ext uri="{FF2B5EF4-FFF2-40B4-BE49-F238E27FC236}">
                <a16:creationId xmlns:a16="http://schemas.microsoft.com/office/drawing/2014/main" id="{6901EEBA-EAF1-D64D-825B-7D8C2A4068D9}"/>
              </a:ext>
            </a:extLst>
          </p:cNvPr>
          <p:cNvSpPr/>
          <p:nvPr/>
        </p:nvSpPr>
        <p:spPr>
          <a:xfrm>
            <a:off x="941128" y="4561385"/>
            <a:ext cx="4707113" cy="1528624"/>
          </a:xfrm>
          <a:prstGeom prst="rect">
            <a:avLst/>
          </a:prstGeom>
        </p:spPr>
        <p:txBody>
          <a:bodyPr wrap="square">
            <a:spAutoFit/>
          </a:bodyPr>
          <a:lstStyle/>
          <a:p>
            <a:pPr>
              <a:lnSpc>
                <a:spcPts val="2800"/>
              </a:lnSpc>
            </a:pPr>
            <a:r>
              <a:rPr lang="ja-JP" altLang="en-US" sz="2000">
                <a:latin typeface="+mj-lt"/>
              </a:rPr>
              <a:t>疾病への心配、</a:t>
            </a:r>
          </a:p>
          <a:p>
            <a:pPr>
              <a:lnSpc>
                <a:spcPts val="2800"/>
              </a:lnSpc>
            </a:pPr>
            <a:r>
              <a:rPr lang="ja-JP" altLang="en-US" sz="2000">
                <a:latin typeface="+mj-lt"/>
              </a:rPr>
              <a:t>不安を取り除くとともに、</a:t>
            </a:r>
          </a:p>
          <a:p>
            <a:pPr>
              <a:lnSpc>
                <a:spcPts val="2800"/>
              </a:lnSpc>
            </a:pPr>
            <a:r>
              <a:rPr lang="ja-JP" altLang="en-US" sz="2000">
                <a:latin typeface="+mj-lt"/>
              </a:rPr>
              <a:t>ちょっとした不具合の改善を目指して</a:t>
            </a:r>
          </a:p>
          <a:p>
            <a:pPr>
              <a:lnSpc>
                <a:spcPts val="2800"/>
              </a:lnSpc>
            </a:pPr>
            <a:r>
              <a:rPr lang="ja-JP" altLang="en-US" sz="2000">
                <a:latin typeface="+mj-lt"/>
              </a:rPr>
              <a:t>ちょっとした提案をして欲しい。</a:t>
            </a:r>
          </a:p>
        </p:txBody>
      </p:sp>
      <p:sp>
        <p:nvSpPr>
          <p:cNvPr id="2" name="正方形/長方形 1">
            <a:extLst>
              <a:ext uri="{FF2B5EF4-FFF2-40B4-BE49-F238E27FC236}">
                <a16:creationId xmlns:a16="http://schemas.microsoft.com/office/drawing/2014/main" id="{84E31259-2137-FB47-AB88-DEC8CA8C434F}"/>
              </a:ext>
            </a:extLst>
          </p:cNvPr>
          <p:cNvSpPr/>
          <p:nvPr/>
        </p:nvSpPr>
        <p:spPr>
          <a:xfrm>
            <a:off x="361443" y="1147979"/>
            <a:ext cx="9575575" cy="1066959"/>
          </a:xfrm>
          <a:prstGeom prst="rect">
            <a:avLst/>
          </a:prstGeom>
        </p:spPr>
        <p:txBody>
          <a:bodyPr wrap="square">
            <a:spAutoFit/>
          </a:bodyPr>
          <a:lstStyle/>
          <a:p>
            <a:pPr>
              <a:lnSpc>
                <a:spcPts val="3800"/>
              </a:lnSpc>
            </a:pPr>
            <a:r>
              <a:rPr lang="ja-JP" altLang="en-US" sz="2400" b="1">
                <a:solidFill>
                  <a:schemeClr val="tx2"/>
                </a:solidFill>
              </a:rPr>
              <a:t>「アイフレイルって何？」と尋ねられる場面で、</a:t>
            </a:r>
          </a:p>
          <a:p>
            <a:pPr>
              <a:lnSpc>
                <a:spcPts val="3800"/>
              </a:lnSpc>
            </a:pPr>
            <a:r>
              <a:rPr lang="ja-JP" altLang="en-US" sz="2400" b="1">
                <a:solidFill>
                  <a:schemeClr val="tx2"/>
                </a:solidFill>
              </a:rPr>
              <a:t> 眼科医療側が何それ？ となるのは、何としても避けたい。</a:t>
            </a:r>
          </a:p>
        </p:txBody>
      </p:sp>
      <p:sp>
        <p:nvSpPr>
          <p:cNvPr id="3" name="正方形/長方形 2">
            <a:extLst>
              <a:ext uri="{FF2B5EF4-FFF2-40B4-BE49-F238E27FC236}">
                <a16:creationId xmlns:a16="http://schemas.microsoft.com/office/drawing/2014/main" id="{BE75FA35-855C-C141-9B26-EE8C694FDA62}"/>
              </a:ext>
            </a:extLst>
          </p:cNvPr>
          <p:cNvSpPr/>
          <p:nvPr/>
        </p:nvSpPr>
        <p:spPr>
          <a:xfrm>
            <a:off x="499008" y="3134597"/>
            <a:ext cx="11102478" cy="970137"/>
          </a:xfrm>
          <a:prstGeom prst="rect">
            <a:avLst/>
          </a:prstGeom>
        </p:spPr>
        <p:txBody>
          <a:bodyPr wrap="square">
            <a:spAutoFit/>
          </a:bodyPr>
          <a:lstStyle/>
          <a:p>
            <a:pPr>
              <a:lnSpc>
                <a:spcPts val="3500"/>
              </a:lnSpc>
            </a:pPr>
            <a:r>
              <a:rPr lang="ja-JP" altLang="en-US" sz="2400"/>
              <a:t>重篤な視機能低下に直結する疾患でなくても</a:t>
            </a:r>
          </a:p>
          <a:p>
            <a:pPr>
              <a:lnSpc>
                <a:spcPts val="3500"/>
              </a:lnSpc>
            </a:pPr>
            <a:r>
              <a:rPr lang="ja-JP" altLang="en-US" sz="2400"/>
              <a:t>本人は何かを心配して、あるいは何らかの不具合を気にして受診している。</a:t>
            </a:r>
          </a:p>
        </p:txBody>
      </p:sp>
      <p:pic>
        <p:nvPicPr>
          <p:cNvPr id="6" name="図 5">
            <a:extLst>
              <a:ext uri="{FF2B5EF4-FFF2-40B4-BE49-F238E27FC236}">
                <a16:creationId xmlns:a16="http://schemas.microsoft.com/office/drawing/2014/main" id="{00E56241-F6B4-074F-A958-950589F6D11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5613132" y="5048725"/>
            <a:ext cx="624162" cy="553944"/>
          </a:xfrm>
          <a:prstGeom prst="rect">
            <a:avLst/>
          </a:prstGeom>
        </p:spPr>
      </p:pic>
      <p:sp>
        <p:nvSpPr>
          <p:cNvPr id="22" name="正方形/長方形 21">
            <a:extLst>
              <a:ext uri="{FF2B5EF4-FFF2-40B4-BE49-F238E27FC236}">
                <a16:creationId xmlns:a16="http://schemas.microsoft.com/office/drawing/2014/main" id="{CED72669-B7E2-2F48-8F63-65CE0B502627}"/>
              </a:ext>
            </a:extLst>
          </p:cNvPr>
          <p:cNvSpPr/>
          <p:nvPr/>
        </p:nvSpPr>
        <p:spPr>
          <a:xfrm>
            <a:off x="6331109" y="4296870"/>
            <a:ext cx="5077519" cy="206168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正方形/長方形 22">
            <a:extLst>
              <a:ext uri="{FF2B5EF4-FFF2-40B4-BE49-F238E27FC236}">
                <a16:creationId xmlns:a16="http://schemas.microsoft.com/office/drawing/2014/main" id="{806E982F-A940-704C-B010-FC3AC22B25A8}"/>
              </a:ext>
            </a:extLst>
          </p:cNvPr>
          <p:cNvSpPr/>
          <p:nvPr/>
        </p:nvSpPr>
        <p:spPr>
          <a:xfrm>
            <a:off x="6488865" y="4447042"/>
            <a:ext cx="5112621" cy="1892810"/>
          </a:xfrm>
          <a:prstGeom prst="rect">
            <a:avLst/>
          </a:prstGeom>
        </p:spPr>
        <p:txBody>
          <a:bodyPr wrap="square">
            <a:spAutoFit/>
          </a:bodyPr>
          <a:lstStyle/>
          <a:p>
            <a:pPr>
              <a:lnSpc>
                <a:spcPts val="2800"/>
              </a:lnSpc>
            </a:pPr>
            <a:r>
              <a:rPr lang="ja-JP" altLang="en-US" sz="2000">
                <a:latin typeface="+mj-lt"/>
              </a:rPr>
              <a:t>眼科に行けば何かしてくれる、</a:t>
            </a:r>
          </a:p>
          <a:p>
            <a:pPr>
              <a:lnSpc>
                <a:spcPts val="2800"/>
              </a:lnSpc>
            </a:pPr>
            <a:r>
              <a:rPr lang="ja-JP" altLang="en-US" sz="2000">
                <a:latin typeface="+mj-lt"/>
              </a:rPr>
              <a:t>何か提案してくれることがわかれば</a:t>
            </a:r>
          </a:p>
          <a:p>
            <a:pPr>
              <a:lnSpc>
                <a:spcPts val="2800"/>
              </a:lnSpc>
            </a:pPr>
            <a:r>
              <a:rPr lang="ja-JP" altLang="en-US" sz="2000">
                <a:latin typeface="+mj-lt"/>
              </a:rPr>
              <a:t>次回の眼科受診へのハードルが低くなり、</a:t>
            </a:r>
          </a:p>
          <a:p>
            <a:pPr>
              <a:lnSpc>
                <a:spcPts val="2800"/>
              </a:lnSpc>
            </a:pPr>
            <a:r>
              <a:rPr lang="ja-JP" altLang="en-US" sz="2000">
                <a:latin typeface="+mj-lt"/>
              </a:rPr>
              <a:t>眼の健康への関心を持続させることに</a:t>
            </a:r>
            <a:endParaRPr lang="en-US" altLang="ja-JP" sz="2000" dirty="0">
              <a:latin typeface="+mj-lt"/>
            </a:endParaRPr>
          </a:p>
          <a:p>
            <a:pPr>
              <a:lnSpc>
                <a:spcPts val="2800"/>
              </a:lnSpc>
            </a:pPr>
            <a:r>
              <a:rPr lang="ja-JP" altLang="en-US" sz="2000">
                <a:latin typeface="+mj-lt"/>
              </a:rPr>
              <a:t>つながる。</a:t>
            </a:r>
          </a:p>
        </p:txBody>
      </p:sp>
      <p:pic>
        <p:nvPicPr>
          <p:cNvPr id="11" name="図 10" descr="選手, らくがき が含まれている画像&#10;&#10;自動的に生成された説明">
            <a:extLst>
              <a:ext uri="{FF2B5EF4-FFF2-40B4-BE49-F238E27FC236}">
                <a16:creationId xmlns:a16="http://schemas.microsoft.com/office/drawing/2014/main" id="{B6147CFA-8DF2-5D44-B57D-D9FC58663EE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49384" y="820987"/>
            <a:ext cx="3098620" cy="2129597"/>
          </a:xfrm>
          <a:prstGeom prst="rect">
            <a:avLst/>
          </a:prstGeom>
        </p:spPr>
      </p:pic>
    </p:spTree>
    <p:extLst>
      <p:ext uri="{BB962C8B-B14F-4D97-AF65-F5344CB8AC3E}">
        <p14:creationId xmlns:p14="http://schemas.microsoft.com/office/powerpoint/2010/main" val="24652928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正方形/長方形 16">
            <a:extLst>
              <a:ext uri="{FF2B5EF4-FFF2-40B4-BE49-F238E27FC236}">
                <a16:creationId xmlns:a16="http://schemas.microsoft.com/office/drawing/2014/main" id="{E4F0DB4A-C276-2746-B452-F49C00440D86}"/>
              </a:ext>
            </a:extLst>
          </p:cNvPr>
          <p:cNvSpPr/>
          <p:nvPr/>
        </p:nvSpPr>
        <p:spPr>
          <a:xfrm>
            <a:off x="590511" y="1622033"/>
            <a:ext cx="11010975" cy="3602785"/>
          </a:xfrm>
          <a:prstGeom prst="rect">
            <a:avLst/>
          </a:prstGeom>
          <a:solidFill>
            <a:schemeClr val="bg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正方形/長方形 18">
            <a:extLst>
              <a:ext uri="{FF2B5EF4-FFF2-40B4-BE49-F238E27FC236}">
                <a16:creationId xmlns:a16="http://schemas.microsoft.com/office/drawing/2014/main" id="{820486FD-BB6A-C24C-B58B-EEE9B8CA7629}"/>
              </a:ext>
            </a:extLst>
          </p:cNvPr>
          <p:cNvSpPr/>
          <p:nvPr/>
        </p:nvSpPr>
        <p:spPr>
          <a:xfrm>
            <a:off x="742912" y="1774433"/>
            <a:ext cx="3457793" cy="3291181"/>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スライド番号プレースホルダー 3">
            <a:extLst>
              <a:ext uri="{FF2B5EF4-FFF2-40B4-BE49-F238E27FC236}">
                <a16:creationId xmlns:a16="http://schemas.microsoft.com/office/drawing/2014/main" id="{D851B805-01E1-4EC4-B96D-05BC252114DB}"/>
              </a:ext>
            </a:extLst>
          </p:cNvPr>
          <p:cNvSpPr>
            <a:spLocks noGrp="1"/>
          </p:cNvSpPr>
          <p:nvPr>
            <p:ph type="sldNum" sz="quarter" idx="12"/>
          </p:nvPr>
        </p:nvSpPr>
        <p:spPr/>
        <p:txBody>
          <a:bodyPr/>
          <a:lstStyle/>
          <a:p>
            <a:fld id="{D08BA502-6C85-444C-86D7-CDE58A0D7101}" type="slidenum">
              <a:rPr lang="ja-JP" altLang="en-US" smtClean="0"/>
              <a:pPr/>
              <a:t>7</a:t>
            </a:fld>
            <a:endParaRPr lang="ja-JP" altLang="en-US" dirty="0">
              <a:latin typeface="メイリオ" panose="020B0604030504040204" pitchFamily="50" charset="-128"/>
              <a:ea typeface="メイリオ" panose="020B0604030504040204" pitchFamily="50" charset="-128"/>
            </a:endParaRPr>
          </a:p>
        </p:txBody>
      </p:sp>
      <p:sp>
        <p:nvSpPr>
          <p:cNvPr id="9" name="タイトル 1">
            <a:extLst>
              <a:ext uri="{FF2B5EF4-FFF2-40B4-BE49-F238E27FC236}">
                <a16:creationId xmlns:a16="http://schemas.microsoft.com/office/drawing/2014/main" id="{91F7845F-1B15-FE4B-9B84-64E01C09F10D}"/>
              </a:ext>
            </a:extLst>
          </p:cNvPr>
          <p:cNvSpPr>
            <a:spLocks noGrp="1"/>
          </p:cNvSpPr>
          <p:nvPr>
            <p:ph type="ctrTitle"/>
          </p:nvPr>
        </p:nvSpPr>
        <p:spPr>
          <a:xfrm>
            <a:off x="590512" y="403805"/>
            <a:ext cx="10333036" cy="492443"/>
          </a:xfrm>
        </p:spPr>
        <p:txBody>
          <a:bodyPr/>
          <a:lstStyle/>
          <a:p>
            <a:pPr>
              <a:lnSpc>
                <a:spcPct val="100000"/>
              </a:lnSpc>
            </a:pPr>
            <a:r>
              <a:rPr lang="ja-JP" altLang="en-US"/>
              <a:t>眼科医としての取り組み方（</a:t>
            </a:r>
            <a:r>
              <a:rPr lang="en-US" altLang="ja-JP" dirty="0"/>
              <a:t>2</a:t>
            </a:r>
            <a:r>
              <a:rPr lang="ja-JP" altLang="en-US"/>
              <a:t>）</a:t>
            </a:r>
            <a:endParaRPr kumimoji="1" lang="ja-JP" altLang="en-US" sz="1600" b="0" dirty="0"/>
          </a:p>
        </p:txBody>
      </p:sp>
      <p:sp>
        <p:nvSpPr>
          <p:cNvPr id="10" name="角丸四角形 9">
            <a:extLst>
              <a:ext uri="{FF2B5EF4-FFF2-40B4-BE49-F238E27FC236}">
                <a16:creationId xmlns:a16="http://schemas.microsoft.com/office/drawing/2014/main" id="{AFC4636B-6290-FF42-9275-16BAA58D2EAD}"/>
              </a:ext>
            </a:extLst>
          </p:cNvPr>
          <p:cNvSpPr/>
          <p:nvPr/>
        </p:nvSpPr>
        <p:spPr>
          <a:xfrm>
            <a:off x="590512" y="990537"/>
            <a:ext cx="11010975" cy="566760"/>
          </a:xfrm>
          <a:prstGeom prst="roundRect">
            <a:avLst>
              <a:gd name="adj" fmla="val 0"/>
            </a:avLst>
          </a:prstGeom>
          <a:solidFill>
            <a:schemeClr val="tx2"/>
          </a:solidFill>
          <a:ln w="12700">
            <a:noFill/>
          </a:ln>
        </p:spPr>
        <p:style>
          <a:lnRef idx="2">
            <a:schemeClr val="accent1">
              <a:shade val="50000"/>
            </a:schemeClr>
          </a:lnRef>
          <a:fillRef idx="1">
            <a:schemeClr val="accent1"/>
          </a:fillRef>
          <a:effectRef idx="0">
            <a:schemeClr val="accent1"/>
          </a:effectRef>
          <a:fontRef idx="minor">
            <a:schemeClr val="lt1"/>
          </a:fontRef>
        </p:style>
        <p:txBody>
          <a:bodyPr tIns="108000" bIns="36000" rtlCol="0" anchor="ctr">
            <a:noAutofit/>
          </a:bodyPr>
          <a:lstStyle/>
          <a:p>
            <a:pPr algn="ctr"/>
            <a:r>
              <a:rPr lang="ja-JP" altLang="en-US" sz="2800" b="1">
                <a:solidFill>
                  <a:schemeClr val="bg1"/>
                </a:solidFill>
                <a:latin typeface="メイリオ" panose="020B0604030504040204" pitchFamily="50" charset="-128"/>
                <a:ea typeface="メイリオ" panose="020B0604030504040204" pitchFamily="50" charset="-128"/>
              </a:rPr>
              <a:t>実際の対応（プチビジョンケア）として</a:t>
            </a:r>
            <a:endParaRPr lang="ja-JP" altLang="en-US" sz="2800" b="1" dirty="0">
              <a:solidFill>
                <a:schemeClr val="bg1"/>
              </a:solidFill>
              <a:latin typeface="メイリオ" panose="020B0604030504040204" pitchFamily="50" charset="-128"/>
              <a:ea typeface="メイリオ" panose="020B0604030504040204" pitchFamily="50" charset="-128"/>
            </a:endParaRPr>
          </a:p>
        </p:txBody>
      </p:sp>
      <p:sp>
        <p:nvSpPr>
          <p:cNvPr id="25" name="角丸四角形 24">
            <a:extLst>
              <a:ext uri="{FF2B5EF4-FFF2-40B4-BE49-F238E27FC236}">
                <a16:creationId xmlns:a16="http://schemas.microsoft.com/office/drawing/2014/main" id="{568C54F7-8C96-5F49-9107-45ECE762B2D2}"/>
              </a:ext>
            </a:extLst>
          </p:cNvPr>
          <p:cNvSpPr/>
          <p:nvPr/>
        </p:nvSpPr>
        <p:spPr>
          <a:xfrm>
            <a:off x="742912" y="1774433"/>
            <a:ext cx="3457793" cy="508649"/>
          </a:xfrm>
          <a:prstGeom prst="roundRect">
            <a:avLst>
              <a:gd name="adj" fmla="val 0"/>
            </a:avLst>
          </a:prstGeom>
          <a:solidFill>
            <a:schemeClr val="tx2"/>
          </a:solidFill>
          <a:ln w="12700">
            <a:noFill/>
          </a:ln>
        </p:spPr>
        <p:style>
          <a:lnRef idx="2">
            <a:schemeClr val="accent1">
              <a:shade val="50000"/>
            </a:schemeClr>
          </a:lnRef>
          <a:fillRef idx="1">
            <a:schemeClr val="accent1"/>
          </a:fillRef>
          <a:effectRef idx="0">
            <a:schemeClr val="accent1"/>
          </a:effectRef>
          <a:fontRef idx="minor">
            <a:schemeClr val="lt1"/>
          </a:fontRef>
        </p:style>
        <p:txBody>
          <a:bodyPr tIns="108000" bIns="36000" rtlCol="0" anchor="ctr">
            <a:noAutofit/>
          </a:bodyPr>
          <a:lstStyle/>
          <a:p>
            <a:pPr algn="ctr"/>
            <a:r>
              <a:rPr lang="en-US" altLang="ja-JP" sz="2400" b="1" dirty="0">
                <a:solidFill>
                  <a:schemeClr val="bg1"/>
                </a:solidFill>
                <a:latin typeface="メイリオ" panose="020B0604030504040204" pitchFamily="50" charset="-128"/>
                <a:ea typeface="メイリオ" panose="020B0604030504040204" pitchFamily="50" charset="-128"/>
              </a:rPr>
              <a:t>1  </a:t>
            </a:r>
            <a:r>
              <a:rPr lang="ja-JP" altLang="en-US" sz="2400" b="1">
                <a:solidFill>
                  <a:schemeClr val="bg1"/>
                </a:solidFill>
                <a:latin typeface="メイリオ" panose="020B0604030504040204" pitchFamily="50" charset="-128"/>
                <a:ea typeface="メイリオ" panose="020B0604030504040204" pitchFamily="50" charset="-128"/>
              </a:rPr>
              <a:t>問題の把握</a:t>
            </a:r>
            <a:endParaRPr lang="ja-JP" altLang="en-US" sz="2400" b="1" dirty="0">
              <a:solidFill>
                <a:schemeClr val="bg1"/>
              </a:solidFill>
              <a:latin typeface="メイリオ" panose="020B0604030504040204" pitchFamily="50" charset="-128"/>
              <a:ea typeface="メイリオ" panose="020B0604030504040204" pitchFamily="50" charset="-128"/>
            </a:endParaRPr>
          </a:p>
        </p:txBody>
      </p:sp>
      <p:sp>
        <p:nvSpPr>
          <p:cNvPr id="3" name="正方形/長方形 2">
            <a:extLst>
              <a:ext uri="{FF2B5EF4-FFF2-40B4-BE49-F238E27FC236}">
                <a16:creationId xmlns:a16="http://schemas.microsoft.com/office/drawing/2014/main" id="{905C6A0C-BF20-2A48-A5C5-9BB6C6C1F38B}"/>
              </a:ext>
            </a:extLst>
          </p:cNvPr>
          <p:cNvSpPr/>
          <p:nvPr/>
        </p:nvSpPr>
        <p:spPr>
          <a:xfrm>
            <a:off x="927887" y="2435482"/>
            <a:ext cx="3085763" cy="1200329"/>
          </a:xfrm>
          <a:prstGeom prst="rect">
            <a:avLst/>
          </a:prstGeom>
        </p:spPr>
        <p:txBody>
          <a:bodyPr wrap="square">
            <a:spAutoFit/>
          </a:bodyPr>
          <a:lstStyle/>
          <a:p>
            <a:r>
              <a:rPr lang="ja-JP" altLang="en-US" sz="2400" b="1"/>
              <a:t>何に困っているのか、</a:t>
            </a:r>
          </a:p>
          <a:p>
            <a:r>
              <a:rPr lang="ja-JP" altLang="en-US" sz="2400" b="1"/>
              <a:t>気になるのかを</a:t>
            </a:r>
          </a:p>
          <a:p>
            <a:r>
              <a:rPr lang="ja-JP" altLang="en-US" sz="2400" b="1"/>
              <a:t>聞き出すこと。</a:t>
            </a:r>
          </a:p>
        </p:txBody>
      </p:sp>
      <p:sp>
        <p:nvSpPr>
          <p:cNvPr id="26" name="正方形/長方形 25">
            <a:extLst>
              <a:ext uri="{FF2B5EF4-FFF2-40B4-BE49-F238E27FC236}">
                <a16:creationId xmlns:a16="http://schemas.microsoft.com/office/drawing/2014/main" id="{E111E7DF-C758-7F49-A284-A354E13A3158}"/>
              </a:ext>
            </a:extLst>
          </p:cNvPr>
          <p:cNvSpPr/>
          <p:nvPr/>
        </p:nvSpPr>
        <p:spPr>
          <a:xfrm>
            <a:off x="4353106" y="1774433"/>
            <a:ext cx="3457793" cy="3291181"/>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角丸四角形 26">
            <a:extLst>
              <a:ext uri="{FF2B5EF4-FFF2-40B4-BE49-F238E27FC236}">
                <a16:creationId xmlns:a16="http://schemas.microsoft.com/office/drawing/2014/main" id="{E3F2FEBC-DD7C-5244-B439-CD6D545689B6}"/>
              </a:ext>
            </a:extLst>
          </p:cNvPr>
          <p:cNvSpPr/>
          <p:nvPr/>
        </p:nvSpPr>
        <p:spPr>
          <a:xfrm>
            <a:off x="4353106" y="1774433"/>
            <a:ext cx="3457793" cy="508649"/>
          </a:xfrm>
          <a:prstGeom prst="roundRect">
            <a:avLst>
              <a:gd name="adj" fmla="val 0"/>
            </a:avLst>
          </a:prstGeom>
          <a:solidFill>
            <a:schemeClr val="tx2"/>
          </a:solidFill>
          <a:ln w="12700">
            <a:noFill/>
          </a:ln>
        </p:spPr>
        <p:style>
          <a:lnRef idx="2">
            <a:schemeClr val="accent1">
              <a:shade val="50000"/>
            </a:schemeClr>
          </a:lnRef>
          <a:fillRef idx="1">
            <a:schemeClr val="accent1"/>
          </a:fillRef>
          <a:effectRef idx="0">
            <a:schemeClr val="accent1"/>
          </a:effectRef>
          <a:fontRef idx="minor">
            <a:schemeClr val="lt1"/>
          </a:fontRef>
        </p:style>
        <p:txBody>
          <a:bodyPr tIns="108000" bIns="36000" rtlCol="0" anchor="ctr">
            <a:noAutofit/>
          </a:bodyPr>
          <a:lstStyle/>
          <a:p>
            <a:pPr algn="ctr"/>
            <a:r>
              <a:rPr lang="en-US" altLang="ja-JP" sz="2400" b="1" dirty="0">
                <a:solidFill>
                  <a:schemeClr val="bg1"/>
                </a:solidFill>
                <a:latin typeface="メイリオ" panose="020B0604030504040204" pitchFamily="50" charset="-128"/>
                <a:ea typeface="メイリオ" panose="020B0604030504040204" pitchFamily="50" charset="-128"/>
              </a:rPr>
              <a:t>2  </a:t>
            </a:r>
            <a:r>
              <a:rPr lang="ja-JP" altLang="en-US" sz="2400" b="1">
                <a:solidFill>
                  <a:schemeClr val="bg1"/>
                </a:solidFill>
                <a:latin typeface="メイリオ" panose="020B0604030504040204" pitchFamily="50" charset="-128"/>
                <a:ea typeface="メイリオ" panose="020B0604030504040204" pitchFamily="50" charset="-128"/>
              </a:rPr>
              <a:t>対応の提案</a:t>
            </a:r>
            <a:endParaRPr lang="ja-JP" altLang="en-US" sz="2400" b="1" dirty="0">
              <a:solidFill>
                <a:schemeClr val="bg1"/>
              </a:solidFill>
              <a:latin typeface="メイリオ" panose="020B0604030504040204" pitchFamily="50" charset="-128"/>
              <a:ea typeface="メイリオ" panose="020B0604030504040204" pitchFamily="50" charset="-128"/>
            </a:endParaRPr>
          </a:p>
        </p:txBody>
      </p:sp>
      <p:sp>
        <p:nvSpPr>
          <p:cNvPr id="28" name="正方形/長方形 27">
            <a:extLst>
              <a:ext uri="{FF2B5EF4-FFF2-40B4-BE49-F238E27FC236}">
                <a16:creationId xmlns:a16="http://schemas.microsoft.com/office/drawing/2014/main" id="{80CECDBE-BEB4-DE49-8D5D-6E8542253A1B}"/>
              </a:ext>
            </a:extLst>
          </p:cNvPr>
          <p:cNvSpPr/>
          <p:nvPr/>
        </p:nvSpPr>
        <p:spPr>
          <a:xfrm>
            <a:off x="4538081" y="2435482"/>
            <a:ext cx="3085763" cy="830997"/>
          </a:xfrm>
          <a:prstGeom prst="rect">
            <a:avLst/>
          </a:prstGeom>
        </p:spPr>
        <p:txBody>
          <a:bodyPr wrap="square">
            <a:spAutoFit/>
          </a:bodyPr>
          <a:lstStyle/>
          <a:p>
            <a:r>
              <a:rPr lang="ja-JP" altLang="en-US" sz="2400" b="1"/>
              <a:t>何かしてみること、</a:t>
            </a:r>
          </a:p>
          <a:p>
            <a:r>
              <a:rPr lang="ja-JP" altLang="en-US" sz="2400" b="1"/>
              <a:t>何か提案すること。</a:t>
            </a:r>
          </a:p>
        </p:txBody>
      </p:sp>
      <p:sp>
        <p:nvSpPr>
          <p:cNvPr id="29" name="正方形/長方形 28">
            <a:extLst>
              <a:ext uri="{FF2B5EF4-FFF2-40B4-BE49-F238E27FC236}">
                <a16:creationId xmlns:a16="http://schemas.microsoft.com/office/drawing/2014/main" id="{EE30F833-7A45-4941-A9FB-A0C774CE28A1}"/>
              </a:ext>
            </a:extLst>
          </p:cNvPr>
          <p:cNvSpPr/>
          <p:nvPr/>
        </p:nvSpPr>
        <p:spPr>
          <a:xfrm>
            <a:off x="7986429" y="1774433"/>
            <a:ext cx="3457793" cy="3291181"/>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角丸四角形 29">
            <a:extLst>
              <a:ext uri="{FF2B5EF4-FFF2-40B4-BE49-F238E27FC236}">
                <a16:creationId xmlns:a16="http://schemas.microsoft.com/office/drawing/2014/main" id="{48F861FB-7C0F-1B44-91E0-3794F7E445CA}"/>
              </a:ext>
            </a:extLst>
          </p:cNvPr>
          <p:cNvSpPr/>
          <p:nvPr/>
        </p:nvSpPr>
        <p:spPr>
          <a:xfrm>
            <a:off x="7986429" y="1774433"/>
            <a:ext cx="3457793" cy="508649"/>
          </a:xfrm>
          <a:prstGeom prst="roundRect">
            <a:avLst>
              <a:gd name="adj" fmla="val 0"/>
            </a:avLst>
          </a:prstGeom>
          <a:solidFill>
            <a:schemeClr val="tx2"/>
          </a:solidFill>
          <a:ln w="12700">
            <a:noFill/>
          </a:ln>
        </p:spPr>
        <p:style>
          <a:lnRef idx="2">
            <a:schemeClr val="accent1">
              <a:shade val="50000"/>
            </a:schemeClr>
          </a:lnRef>
          <a:fillRef idx="1">
            <a:schemeClr val="accent1"/>
          </a:fillRef>
          <a:effectRef idx="0">
            <a:schemeClr val="accent1"/>
          </a:effectRef>
          <a:fontRef idx="minor">
            <a:schemeClr val="lt1"/>
          </a:fontRef>
        </p:style>
        <p:txBody>
          <a:bodyPr tIns="108000" bIns="36000" rtlCol="0" anchor="ctr">
            <a:noAutofit/>
          </a:bodyPr>
          <a:lstStyle/>
          <a:p>
            <a:pPr algn="ctr"/>
            <a:r>
              <a:rPr lang="en-US" altLang="ja-JP" sz="2400" b="1" dirty="0">
                <a:solidFill>
                  <a:schemeClr val="bg1"/>
                </a:solidFill>
                <a:latin typeface="メイリオ" panose="020B0604030504040204" pitchFamily="50" charset="-128"/>
                <a:ea typeface="メイリオ" panose="020B0604030504040204" pitchFamily="50" charset="-128"/>
              </a:rPr>
              <a:t>3  </a:t>
            </a:r>
            <a:r>
              <a:rPr lang="ja-JP" altLang="en-US" sz="2400" b="1">
                <a:solidFill>
                  <a:schemeClr val="bg1"/>
                </a:solidFill>
                <a:latin typeface="メイリオ" panose="020B0604030504040204" pitchFamily="50" charset="-128"/>
                <a:ea typeface="メイリオ" panose="020B0604030504040204" pitchFamily="50" charset="-128"/>
              </a:rPr>
              <a:t>対応のトライアル</a:t>
            </a:r>
            <a:endParaRPr lang="ja-JP" altLang="en-US" sz="2400" b="1" dirty="0">
              <a:solidFill>
                <a:schemeClr val="bg1"/>
              </a:solidFill>
              <a:latin typeface="メイリオ" panose="020B0604030504040204" pitchFamily="50" charset="-128"/>
              <a:ea typeface="メイリオ" panose="020B0604030504040204" pitchFamily="50" charset="-128"/>
            </a:endParaRPr>
          </a:p>
        </p:txBody>
      </p:sp>
      <p:sp>
        <p:nvSpPr>
          <p:cNvPr id="38" name="正方形/長方形 37">
            <a:extLst>
              <a:ext uri="{FF2B5EF4-FFF2-40B4-BE49-F238E27FC236}">
                <a16:creationId xmlns:a16="http://schemas.microsoft.com/office/drawing/2014/main" id="{D977F7AA-B129-374F-8164-9CA99311126A}"/>
              </a:ext>
            </a:extLst>
          </p:cNvPr>
          <p:cNvSpPr/>
          <p:nvPr/>
        </p:nvSpPr>
        <p:spPr>
          <a:xfrm>
            <a:off x="8171404" y="2435482"/>
            <a:ext cx="3085763" cy="830997"/>
          </a:xfrm>
          <a:prstGeom prst="rect">
            <a:avLst/>
          </a:prstGeom>
        </p:spPr>
        <p:txBody>
          <a:bodyPr wrap="square">
            <a:spAutoFit/>
          </a:bodyPr>
          <a:lstStyle/>
          <a:p>
            <a:r>
              <a:rPr lang="ja-JP" altLang="en-US" sz="2400" b="1"/>
              <a:t>患者の目の前で</a:t>
            </a:r>
          </a:p>
          <a:p>
            <a:r>
              <a:rPr lang="ja-JP" altLang="en-US" sz="2400" b="1"/>
              <a:t>試してみること。</a:t>
            </a:r>
          </a:p>
        </p:txBody>
      </p:sp>
      <p:sp>
        <p:nvSpPr>
          <p:cNvPr id="7" name="正方形/長方形 6">
            <a:extLst>
              <a:ext uri="{FF2B5EF4-FFF2-40B4-BE49-F238E27FC236}">
                <a16:creationId xmlns:a16="http://schemas.microsoft.com/office/drawing/2014/main" id="{1FF26645-BFB5-FB4E-A049-9BA4762A642A}"/>
              </a:ext>
            </a:extLst>
          </p:cNvPr>
          <p:cNvSpPr/>
          <p:nvPr/>
        </p:nvSpPr>
        <p:spPr>
          <a:xfrm>
            <a:off x="4538081" y="3284308"/>
            <a:ext cx="3189813" cy="1765122"/>
          </a:xfrm>
          <a:prstGeom prst="rect">
            <a:avLst/>
          </a:prstGeom>
        </p:spPr>
        <p:txBody>
          <a:bodyPr wrap="square">
            <a:spAutoFit/>
          </a:bodyPr>
          <a:lstStyle/>
          <a:p>
            <a:r>
              <a:rPr lang="ja-JP" altLang="en-US">
                <a:solidFill>
                  <a:schemeClr val="tx2"/>
                </a:solidFill>
              </a:rPr>
              <a:t>眼鏡やコンタクトレンズのチェックを行ったり、作り替えを提案したり、こんな点眼薬を試してみましょうか、などちょっとしたことで構わない。</a:t>
            </a:r>
          </a:p>
        </p:txBody>
      </p:sp>
      <p:sp>
        <p:nvSpPr>
          <p:cNvPr id="40" name="正方形/長方形 39">
            <a:extLst>
              <a:ext uri="{FF2B5EF4-FFF2-40B4-BE49-F238E27FC236}">
                <a16:creationId xmlns:a16="http://schemas.microsoft.com/office/drawing/2014/main" id="{39B13C7F-F011-D846-AFB2-73AAAD6379ED}"/>
              </a:ext>
            </a:extLst>
          </p:cNvPr>
          <p:cNvSpPr/>
          <p:nvPr/>
        </p:nvSpPr>
        <p:spPr>
          <a:xfrm>
            <a:off x="8163313" y="3409729"/>
            <a:ext cx="3189813" cy="1200329"/>
          </a:xfrm>
          <a:prstGeom prst="rect">
            <a:avLst/>
          </a:prstGeom>
        </p:spPr>
        <p:txBody>
          <a:bodyPr wrap="square">
            <a:spAutoFit/>
          </a:bodyPr>
          <a:lstStyle/>
          <a:p>
            <a:r>
              <a:rPr lang="ja-JP" altLang="en-US">
                <a:solidFill>
                  <a:schemeClr val="tx2"/>
                </a:solidFill>
              </a:rPr>
              <a:t>所持眼鏡のチェックでも</a:t>
            </a:r>
          </a:p>
          <a:p>
            <a:r>
              <a:rPr lang="ja-JP" altLang="en-US">
                <a:solidFill>
                  <a:schemeClr val="tx2"/>
                </a:solidFill>
              </a:rPr>
              <a:t>眼鏡処方のレンズ交換でも</a:t>
            </a:r>
          </a:p>
          <a:p>
            <a:r>
              <a:rPr lang="ja-JP" altLang="en-US">
                <a:solidFill>
                  <a:schemeClr val="tx2"/>
                </a:solidFill>
              </a:rPr>
              <a:t>意味合いを説明しながらやってみること。</a:t>
            </a:r>
          </a:p>
        </p:txBody>
      </p:sp>
      <p:sp>
        <p:nvSpPr>
          <p:cNvPr id="8" name="正方形/長方形 7">
            <a:extLst>
              <a:ext uri="{FF2B5EF4-FFF2-40B4-BE49-F238E27FC236}">
                <a16:creationId xmlns:a16="http://schemas.microsoft.com/office/drawing/2014/main" id="{96876744-4A5B-DD41-A2E0-67CA5BE09946}"/>
              </a:ext>
            </a:extLst>
          </p:cNvPr>
          <p:cNvSpPr/>
          <p:nvPr/>
        </p:nvSpPr>
        <p:spPr>
          <a:xfrm>
            <a:off x="562313" y="5412315"/>
            <a:ext cx="5238935" cy="461665"/>
          </a:xfrm>
          <a:prstGeom prst="rect">
            <a:avLst/>
          </a:prstGeom>
        </p:spPr>
        <p:txBody>
          <a:bodyPr wrap="none">
            <a:spAutoFit/>
          </a:bodyPr>
          <a:lstStyle/>
          <a:p>
            <a:r>
              <a:rPr lang="ja-JP" altLang="en-US" sz="2400" b="1"/>
              <a:t>●対応するのは眼科医でなくてもOK</a:t>
            </a:r>
          </a:p>
        </p:txBody>
      </p:sp>
      <p:sp>
        <p:nvSpPr>
          <p:cNvPr id="11" name="正方形/長方形 10">
            <a:extLst>
              <a:ext uri="{FF2B5EF4-FFF2-40B4-BE49-F238E27FC236}">
                <a16:creationId xmlns:a16="http://schemas.microsoft.com/office/drawing/2014/main" id="{0047FC95-1B6F-1B4A-8947-4E135AC1374B}"/>
              </a:ext>
            </a:extLst>
          </p:cNvPr>
          <p:cNvSpPr/>
          <p:nvPr/>
        </p:nvSpPr>
        <p:spPr>
          <a:xfrm>
            <a:off x="809549" y="5801152"/>
            <a:ext cx="11010975" cy="810478"/>
          </a:xfrm>
          <a:prstGeom prst="rect">
            <a:avLst/>
          </a:prstGeom>
        </p:spPr>
        <p:txBody>
          <a:bodyPr wrap="square">
            <a:spAutoFit/>
          </a:bodyPr>
          <a:lstStyle/>
          <a:p>
            <a:pPr>
              <a:lnSpc>
                <a:spcPts val="2800"/>
              </a:lnSpc>
            </a:pPr>
            <a:r>
              <a:rPr lang="ja-JP" altLang="en-US" sz="2000"/>
              <a:t>医療スタッフが役割分担</a:t>
            </a:r>
          </a:p>
          <a:p>
            <a:pPr>
              <a:lnSpc>
                <a:spcPts val="2800"/>
              </a:lnSpc>
            </a:pPr>
            <a:r>
              <a:rPr lang="ja-JP" altLang="en-US" sz="2000"/>
              <a:t>（視能訓練士や看護師などスタッフが担い手であるほうが望ましい場面が多いかも知れない）</a:t>
            </a:r>
          </a:p>
        </p:txBody>
      </p:sp>
      <p:pic>
        <p:nvPicPr>
          <p:cNvPr id="13" name="図 12" descr="らくがき が含まれている画像&#10;&#10;自動的に生成された説明">
            <a:extLst>
              <a:ext uri="{FF2B5EF4-FFF2-40B4-BE49-F238E27FC236}">
                <a16:creationId xmlns:a16="http://schemas.microsoft.com/office/drawing/2014/main" id="{A3EF3962-698B-7A45-A330-23C7B02CE37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0647" y="3591462"/>
            <a:ext cx="2600241" cy="1474152"/>
          </a:xfrm>
          <a:prstGeom prst="rect">
            <a:avLst/>
          </a:prstGeom>
        </p:spPr>
      </p:pic>
    </p:spTree>
    <p:extLst>
      <p:ext uri="{BB962C8B-B14F-4D97-AF65-F5344CB8AC3E}">
        <p14:creationId xmlns:p14="http://schemas.microsoft.com/office/powerpoint/2010/main" val="23256075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正方形/長方形 16">
            <a:extLst>
              <a:ext uri="{FF2B5EF4-FFF2-40B4-BE49-F238E27FC236}">
                <a16:creationId xmlns:a16="http://schemas.microsoft.com/office/drawing/2014/main" id="{E4F0DB4A-C276-2746-B452-F49C00440D86}"/>
              </a:ext>
            </a:extLst>
          </p:cNvPr>
          <p:cNvSpPr/>
          <p:nvPr/>
        </p:nvSpPr>
        <p:spPr>
          <a:xfrm>
            <a:off x="590511" y="990537"/>
            <a:ext cx="11010975" cy="5539736"/>
          </a:xfrm>
          <a:prstGeom prst="rect">
            <a:avLst/>
          </a:prstGeom>
          <a:solidFill>
            <a:schemeClr val="bg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スライド番号プレースホルダー 3">
            <a:extLst>
              <a:ext uri="{FF2B5EF4-FFF2-40B4-BE49-F238E27FC236}">
                <a16:creationId xmlns:a16="http://schemas.microsoft.com/office/drawing/2014/main" id="{D851B805-01E1-4EC4-B96D-05BC252114DB}"/>
              </a:ext>
            </a:extLst>
          </p:cNvPr>
          <p:cNvSpPr>
            <a:spLocks noGrp="1"/>
          </p:cNvSpPr>
          <p:nvPr>
            <p:ph type="sldNum" sz="quarter" idx="12"/>
          </p:nvPr>
        </p:nvSpPr>
        <p:spPr/>
        <p:txBody>
          <a:bodyPr/>
          <a:lstStyle/>
          <a:p>
            <a:fld id="{D08BA502-6C85-444C-86D7-CDE58A0D7101}" type="slidenum">
              <a:rPr lang="ja-JP" altLang="en-US" smtClean="0"/>
              <a:pPr/>
              <a:t>8</a:t>
            </a:fld>
            <a:endParaRPr lang="ja-JP" altLang="en-US" dirty="0">
              <a:latin typeface="メイリオ" panose="020B0604030504040204" pitchFamily="50" charset="-128"/>
              <a:ea typeface="メイリオ" panose="020B0604030504040204" pitchFamily="50" charset="-128"/>
            </a:endParaRPr>
          </a:p>
        </p:txBody>
      </p:sp>
      <p:sp>
        <p:nvSpPr>
          <p:cNvPr id="9" name="タイトル 1">
            <a:extLst>
              <a:ext uri="{FF2B5EF4-FFF2-40B4-BE49-F238E27FC236}">
                <a16:creationId xmlns:a16="http://schemas.microsoft.com/office/drawing/2014/main" id="{91F7845F-1B15-FE4B-9B84-64E01C09F10D}"/>
              </a:ext>
            </a:extLst>
          </p:cNvPr>
          <p:cNvSpPr>
            <a:spLocks noGrp="1"/>
          </p:cNvSpPr>
          <p:nvPr>
            <p:ph type="ctrTitle"/>
          </p:nvPr>
        </p:nvSpPr>
        <p:spPr>
          <a:xfrm>
            <a:off x="590512" y="403805"/>
            <a:ext cx="10333036" cy="492443"/>
          </a:xfrm>
        </p:spPr>
        <p:txBody>
          <a:bodyPr/>
          <a:lstStyle/>
          <a:p>
            <a:pPr>
              <a:lnSpc>
                <a:spcPct val="100000"/>
              </a:lnSpc>
            </a:pPr>
            <a:r>
              <a:rPr lang="ja-JP" altLang="en-US"/>
              <a:t>ホームページの紹介（</a:t>
            </a:r>
            <a:r>
              <a:rPr lang="en-US" altLang="ja-JP" dirty="0"/>
              <a:t>1</a:t>
            </a:r>
            <a:r>
              <a:rPr lang="ja-JP" altLang="en-US"/>
              <a:t>）</a:t>
            </a:r>
            <a:endParaRPr kumimoji="1" lang="ja-JP" altLang="en-US" sz="1600" b="0" dirty="0"/>
          </a:p>
        </p:txBody>
      </p:sp>
      <p:pic>
        <p:nvPicPr>
          <p:cNvPr id="5" name="図 4" descr="グラフィカル ユーザー インターフェイス, アプリケーション&#10;&#10;自動的に生成された説明">
            <a:extLst>
              <a:ext uri="{FF2B5EF4-FFF2-40B4-BE49-F238E27FC236}">
                <a16:creationId xmlns:a16="http://schemas.microsoft.com/office/drawing/2014/main" id="{52288C44-1B97-E044-8819-13B830B39F5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1509" y="1324101"/>
            <a:ext cx="5282413" cy="5206172"/>
          </a:xfrm>
          <a:prstGeom prst="rect">
            <a:avLst/>
          </a:prstGeom>
        </p:spPr>
      </p:pic>
      <p:pic>
        <p:nvPicPr>
          <p:cNvPr id="18" name="図 17" descr="グラフィカル ユーザー インターフェイス&#10;&#10;自動的に生成された説明">
            <a:extLst>
              <a:ext uri="{FF2B5EF4-FFF2-40B4-BE49-F238E27FC236}">
                <a16:creationId xmlns:a16="http://schemas.microsoft.com/office/drawing/2014/main" id="{C748DA5E-F474-C84F-88B6-24C3CEA3D59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68466" y="1324102"/>
            <a:ext cx="5282413" cy="5271522"/>
          </a:xfrm>
          <a:prstGeom prst="rect">
            <a:avLst/>
          </a:prstGeom>
        </p:spPr>
      </p:pic>
      <p:sp>
        <p:nvSpPr>
          <p:cNvPr id="20" name="正方形/長方形 19">
            <a:extLst>
              <a:ext uri="{FF2B5EF4-FFF2-40B4-BE49-F238E27FC236}">
                <a16:creationId xmlns:a16="http://schemas.microsoft.com/office/drawing/2014/main" id="{226E7AB4-3938-C745-8FC9-C8675821BF63}"/>
              </a:ext>
            </a:extLst>
          </p:cNvPr>
          <p:cNvSpPr/>
          <p:nvPr/>
        </p:nvSpPr>
        <p:spPr>
          <a:xfrm>
            <a:off x="7237419" y="420173"/>
            <a:ext cx="4450962" cy="523220"/>
          </a:xfrm>
          <a:prstGeom prst="rect">
            <a:avLst/>
          </a:prstGeom>
        </p:spPr>
        <p:txBody>
          <a:bodyPr wrap="none">
            <a:spAutoFit/>
          </a:bodyPr>
          <a:lstStyle/>
          <a:p>
            <a:r>
              <a:rPr lang="ja-JP" altLang="en-US" sz="2800">
                <a:solidFill>
                  <a:schemeClr val="tx2"/>
                </a:solidFill>
              </a:rPr>
              <a:t>https://www.eye-frail.jp</a:t>
            </a:r>
          </a:p>
        </p:txBody>
      </p:sp>
    </p:spTree>
    <p:extLst>
      <p:ext uri="{BB962C8B-B14F-4D97-AF65-F5344CB8AC3E}">
        <p14:creationId xmlns:p14="http://schemas.microsoft.com/office/powerpoint/2010/main" val="13948117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D851B805-01E1-4EC4-B96D-05BC252114DB}"/>
              </a:ext>
            </a:extLst>
          </p:cNvPr>
          <p:cNvSpPr>
            <a:spLocks noGrp="1"/>
          </p:cNvSpPr>
          <p:nvPr>
            <p:ph type="sldNum" sz="quarter" idx="12"/>
          </p:nvPr>
        </p:nvSpPr>
        <p:spPr/>
        <p:txBody>
          <a:bodyPr/>
          <a:lstStyle/>
          <a:p>
            <a:fld id="{D08BA502-6C85-444C-86D7-CDE58A0D7101}" type="slidenum">
              <a:rPr lang="ja-JP" altLang="en-US" smtClean="0"/>
              <a:pPr/>
              <a:t>9</a:t>
            </a:fld>
            <a:endParaRPr lang="ja-JP" altLang="en-US" dirty="0">
              <a:latin typeface="メイリオ" panose="020B0604030504040204" pitchFamily="50" charset="-128"/>
              <a:ea typeface="メイリオ" panose="020B0604030504040204" pitchFamily="50" charset="-128"/>
            </a:endParaRPr>
          </a:p>
        </p:txBody>
      </p:sp>
      <p:sp>
        <p:nvSpPr>
          <p:cNvPr id="9" name="タイトル 1">
            <a:extLst>
              <a:ext uri="{FF2B5EF4-FFF2-40B4-BE49-F238E27FC236}">
                <a16:creationId xmlns:a16="http://schemas.microsoft.com/office/drawing/2014/main" id="{91F7845F-1B15-FE4B-9B84-64E01C09F10D}"/>
              </a:ext>
            </a:extLst>
          </p:cNvPr>
          <p:cNvSpPr>
            <a:spLocks noGrp="1"/>
          </p:cNvSpPr>
          <p:nvPr>
            <p:ph type="ctrTitle"/>
          </p:nvPr>
        </p:nvSpPr>
        <p:spPr>
          <a:xfrm>
            <a:off x="590512" y="403805"/>
            <a:ext cx="10333036" cy="492443"/>
          </a:xfrm>
        </p:spPr>
        <p:txBody>
          <a:bodyPr/>
          <a:lstStyle/>
          <a:p>
            <a:pPr>
              <a:lnSpc>
                <a:spcPct val="100000"/>
              </a:lnSpc>
            </a:pPr>
            <a:r>
              <a:rPr lang="ja-JP" altLang="en-US"/>
              <a:t>ホームページの紹介（</a:t>
            </a:r>
            <a:r>
              <a:rPr lang="en-US" altLang="ja-JP" dirty="0"/>
              <a:t>2</a:t>
            </a:r>
            <a:r>
              <a:rPr lang="ja-JP" altLang="en-US"/>
              <a:t>）</a:t>
            </a:r>
            <a:endParaRPr kumimoji="1" lang="ja-JP" altLang="en-US" sz="1600" b="0" dirty="0"/>
          </a:p>
        </p:txBody>
      </p:sp>
      <p:sp>
        <p:nvSpPr>
          <p:cNvPr id="2" name="正方形/長方形 1">
            <a:extLst>
              <a:ext uri="{FF2B5EF4-FFF2-40B4-BE49-F238E27FC236}">
                <a16:creationId xmlns:a16="http://schemas.microsoft.com/office/drawing/2014/main" id="{84E31259-2137-FB47-AB88-DEC8CA8C434F}"/>
              </a:ext>
            </a:extLst>
          </p:cNvPr>
          <p:cNvSpPr/>
          <p:nvPr/>
        </p:nvSpPr>
        <p:spPr>
          <a:xfrm>
            <a:off x="493538" y="996795"/>
            <a:ext cx="9575575" cy="1066959"/>
          </a:xfrm>
          <a:prstGeom prst="rect">
            <a:avLst/>
          </a:prstGeom>
        </p:spPr>
        <p:txBody>
          <a:bodyPr wrap="square">
            <a:spAutoFit/>
          </a:bodyPr>
          <a:lstStyle/>
          <a:p>
            <a:pPr>
              <a:lnSpc>
                <a:spcPts val="3800"/>
              </a:lnSpc>
            </a:pPr>
            <a:r>
              <a:rPr lang="ja-JP" altLang="en-US" sz="2400" b="1">
                <a:solidFill>
                  <a:schemeClr val="tx2"/>
                </a:solidFill>
              </a:rPr>
              <a:t>ホームページから、ロゴやガイドブック、ポスターなどの</a:t>
            </a:r>
          </a:p>
          <a:p>
            <a:pPr>
              <a:lnSpc>
                <a:spcPts val="3800"/>
              </a:lnSpc>
            </a:pPr>
            <a:r>
              <a:rPr lang="ja-JP" altLang="en-US" sz="2400" b="1">
                <a:solidFill>
                  <a:schemeClr val="tx2"/>
                </a:solidFill>
              </a:rPr>
              <a:t>啓発活動ツールがダウンロードできます。</a:t>
            </a:r>
          </a:p>
        </p:txBody>
      </p:sp>
      <p:sp>
        <p:nvSpPr>
          <p:cNvPr id="5" name="正方形/長方形 4">
            <a:extLst>
              <a:ext uri="{FF2B5EF4-FFF2-40B4-BE49-F238E27FC236}">
                <a16:creationId xmlns:a16="http://schemas.microsoft.com/office/drawing/2014/main" id="{C023BC01-12BF-2F4A-A9B0-1C85DAD24B61}"/>
              </a:ext>
            </a:extLst>
          </p:cNvPr>
          <p:cNvSpPr/>
          <p:nvPr/>
        </p:nvSpPr>
        <p:spPr>
          <a:xfrm>
            <a:off x="1587951" y="5267343"/>
            <a:ext cx="2492991" cy="400110"/>
          </a:xfrm>
          <a:prstGeom prst="rect">
            <a:avLst/>
          </a:prstGeom>
        </p:spPr>
        <p:txBody>
          <a:bodyPr wrap="none">
            <a:spAutoFit/>
          </a:bodyPr>
          <a:lstStyle/>
          <a:p>
            <a:pPr algn="ctr"/>
            <a:r>
              <a:rPr lang="ja-JP" altLang="en-US" sz="2000"/>
              <a:t>アイフレイル・ロゴ</a:t>
            </a:r>
          </a:p>
        </p:txBody>
      </p:sp>
      <p:pic>
        <p:nvPicPr>
          <p:cNvPr id="8" name="図 7" descr="ロゴ&#10;&#10;中程度の精度で自動的に生成された説明">
            <a:extLst>
              <a:ext uri="{FF2B5EF4-FFF2-40B4-BE49-F238E27FC236}">
                <a16:creationId xmlns:a16="http://schemas.microsoft.com/office/drawing/2014/main" id="{FD310CEE-0C58-1A41-BA62-C75CAFBEF6B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00329" y="2112021"/>
            <a:ext cx="3102214" cy="4382658"/>
          </a:xfrm>
          <a:prstGeom prst="rect">
            <a:avLst/>
          </a:prstGeom>
        </p:spPr>
      </p:pic>
      <p:pic>
        <p:nvPicPr>
          <p:cNvPr id="13" name="図 12" descr="ロゴ, 会社名&#10;&#10;自動的に生成された説明">
            <a:extLst>
              <a:ext uri="{FF2B5EF4-FFF2-40B4-BE49-F238E27FC236}">
                <a16:creationId xmlns:a16="http://schemas.microsoft.com/office/drawing/2014/main" id="{F4E77594-207C-6C48-AC2E-3F07FE274A8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81326" y="2112021"/>
            <a:ext cx="3106955" cy="4382658"/>
          </a:xfrm>
          <a:prstGeom prst="rect">
            <a:avLst/>
          </a:prstGeom>
        </p:spPr>
      </p:pic>
      <p:pic>
        <p:nvPicPr>
          <p:cNvPr id="15" name="図 14" descr="ロゴ&#10;&#10;低い精度で自動的に生成された説明">
            <a:extLst>
              <a:ext uri="{FF2B5EF4-FFF2-40B4-BE49-F238E27FC236}">
                <a16:creationId xmlns:a16="http://schemas.microsoft.com/office/drawing/2014/main" id="{0B1F77BE-7997-E446-A40B-64DBAD41118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7694" y="3356171"/>
            <a:ext cx="3839617" cy="1677074"/>
          </a:xfrm>
          <a:prstGeom prst="rect">
            <a:avLst/>
          </a:prstGeom>
        </p:spPr>
      </p:pic>
    </p:spTree>
    <p:extLst>
      <p:ext uri="{BB962C8B-B14F-4D97-AF65-F5344CB8AC3E}">
        <p14:creationId xmlns:p14="http://schemas.microsoft.com/office/powerpoint/2010/main" val="1921644940"/>
      </p:ext>
    </p:extLst>
  </p:cSld>
  <p:clrMapOvr>
    <a:masterClrMapping/>
  </p:clrMapOvr>
</p:sld>
</file>

<file path=ppt/theme/theme1.xml><?xml version="1.0" encoding="utf-8"?>
<a:theme xmlns:a="http://schemas.openxmlformats.org/drawingml/2006/main" name="Office テーマ">
  <a:themeElements>
    <a:clrScheme name="アイフレイル">
      <a:dk1>
        <a:srgbClr val="000000"/>
      </a:dk1>
      <a:lt1>
        <a:srgbClr val="FFFFFF"/>
      </a:lt1>
      <a:dk2>
        <a:srgbClr val="0068B7"/>
      </a:dk2>
      <a:lt2>
        <a:srgbClr val="6BC8F2"/>
      </a:lt2>
      <a:accent1>
        <a:srgbClr val="FABE00"/>
      </a:accent1>
      <a:accent2>
        <a:srgbClr val="00A9E3"/>
      </a:accent2>
      <a:accent3>
        <a:srgbClr val="D3EDFB"/>
      </a:accent3>
      <a:accent4>
        <a:srgbClr val="FDD22B"/>
      </a:accent4>
      <a:accent5>
        <a:srgbClr val="FFE26C"/>
      </a:accent5>
      <a:accent6>
        <a:srgbClr val="C3D700"/>
      </a:accent6>
      <a:hlink>
        <a:srgbClr val="00479D"/>
      </a:hlink>
      <a:folHlink>
        <a:srgbClr val="EA609E"/>
      </a:folHlink>
    </a:clrScheme>
    <a:fontScheme name="[A] メイリオ (推奨)">
      <a:majorFont>
        <a:latin typeface="メイリオ"/>
        <a:ea typeface="メイリオ"/>
        <a:cs typeface=""/>
      </a:majorFont>
      <a:minorFont>
        <a:latin typeface="メイリオ"/>
        <a:ea typeface="メイリオ"/>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553</TotalTime>
  <Words>617</Words>
  <Application>Microsoft Macintosh PowerPoint</Application>
  <PresentationFormat>ワイド画面</PresentationFormat>
  <Paragraphs>75</Paragraphs>
  <Slides>9</Slides>
  <Notes>0</Notes>
  <HiddenSlides>0</HiddenSlides>
  <MMClips>0</MMClips>
  <ScaleCrop>false</ScaleCrop>
  <HeadingPairs>
    <vt:vector size="6" baseType="variant">
      <vt:variant>
        <vt:lpstr>使用されているフォント</vt:lpstr>
      </vt:variant>
      <vt:variant>
        <vt:i4>3</vt:i4>
      </vt:variant>
      <vt:variant>
        <vt:lpstr>テーマ</vt:lpstr>
      </vt:variant>
      <vt:variant>
        <vt:i4>1</vt:i4>
      </vt:variant>
      <vt:variant>
        <vt:lpstr>スライド タイトル</vt:lpstr>
      </vt:variant>
      <vt:variant>
        <vt:i4>9</vt:i4>
      </vt:variant>
    </vt:vector>
  </HeadingPairs>
  <TitlesOfParts>
    <vt:vector size="13" baseType="lpstr">
      <vt:lpstr>メイリオ</vt:lpstr>
      <vt:lpstr>游ゴシック</vt:lpstr>
      <vt:lpstr>Arial</vt:lpstr>
      <vt:lpstr>Office テーマ</vt:lpstr>
      <vt:lpstr>アイフレイルの定義</vt:lpstr>
      <vt:lpstr>アイフレイルの概念図</vt:lpstr>
      <vt:lpstr>アイフレイル対策の目標（1）</vt:lpstr>
      <vt:lpstr>アイフレイル対策の目標（2）</vt:lpstr>
      <vt:lpstr>アイフレイル自己チェック</vt:lpstr>
      <vt:lpstr>眼科医としての取り組み方（1）</vt:lpstr>
      <vt:lpstr>眼科医としての取り組み方（2）</vt:lpstr>
      <vt:lpstr>ホームページの紹介（1）</vt:lpstr>
      <vt:lpstr>ホームページの紹介（2）</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HON DO</dc:creator>
  <cp:lastModifiedBy>太郎 花田</cp:lastModifiedBy>
  <cp:revision>49</cp:revision>
  <dcterms:created xsi:type="dcterms:W3CDTF">2020-10-01T11:51:05Z</dcterms:created>
  <dcterms:modified xsi:type="dcterms:W3CDTF">2023-11-22T07:56:05Z</dcterms:modified>
</cp:coreProperties>
</file>