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60" r:id="rId3"/>
    <p:sldId id="26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1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029654B4-9408-4B4C-8D96-2B408C809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386551-E858-CD4B-A8D6-09B65D6C6B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F5460-A212-7B4C-9C5A-8B80FE8E400D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89550A7-ACB6-A04E-A03E-3177CEA369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087481-CD4C-2648-8288-ECE6B2CAE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CF34A-7DF5-A74D-84A4-9D428BB67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26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50A6-23CE-4BD8-B629-0E2E4AC3C239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5A41C-8C22-4091-91D8-88DEF1C235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8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4CE00-35A9-444E-92E4-EE3BA91E15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0000" y="2509858"/>
            <a:ext cx="10380524" cy="455509"/>
          </a:xfrm>
        </p:spPr>
        <p:txBody>
          <a:bodyPr wrap="square" anchor="t" anchorCtr="0">
            <a:spAutoFit/>
          </a:bodyPr>
          <a:lstStyle>
            <a:lvl1pPr algn="l">
              <a:defRPr sz="32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kumimoji="1" lang="en-US" altLang="ja-JP" dirty="0"/>
              <a:t>2020</a:t>
            </a:r>
            <a:r>
              <a:rPr kumimoji="1" lang="ja-JP" altLang="en-US" dirty="0"/>
              <a:t>年度 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四半期決算説明会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4F38BB-67E9-4F2F-9CF8-A2E4CB19C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0000" y="6355537"/>
            <a:ext cx="10333036" cy="227755"/>
          </a:xfrm>
        </p:spPr>
        <p:txBody>
          <a:bodyPr anchor="b" anchorCtr="0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日付・作成者名などを入力（タイトルと左揃え）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720E9B-1FB9-46F3-A853-7EECF5B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08BA502-6C85-444C-86D7-CDE58A0D7101}" type="slidenum">
              <a:rPr lang="ja-JP" altLang="en-US" smtClean="0"/>
              <a:pPr/>
              <a:t>‹#›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685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4CE00-35A9-444E-92E4-EE3BA91E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226893"/>
            <a:ext cx="10141225" cy="399600"/>
          </a:xfrm>
        </p:spPr>
        <p:txBody>
          <a:bodyPr anchor="b"/>
          <a:lstStyle>
            <a:lvl1pPr algn="l">
              <a:defRPr sz="28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4F38BB-67E9-4F2F-9CF8-A2E4CB19C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775" y="900000"/>
            <a:ext cx="11461750" cy="56169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テキストを入力（プロジェクター投影用には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ポイント以上を推奨）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B165C9-AD5B-4A71-88D8-F3304CB0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" y="6667353"/>
            <a:ext cx="1028700" cy="1615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7A1E8D5-2053-42EA-8A85-7C118873F0AB}" type="datetime1">
              <a:rPr lang="ja-JP" altLang="en-US" smtClean="0"/>
              <a:t>2021/9/8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84B6A-4494-4854-93AA-C4D0E16D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67353"/>
            <a:ext cx="4114800" cy="1615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720E9B-1FB9-46F3-A853-7EECF5B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0524" y="6667353"/>
            <a:ext cx="282575" cy="1615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08BA502-6C85-444C-86D7-CDE58A0D7101}" type="slidenum">
              <a:rPr lang="ja-JP" altLang="en-US" smtClean="0"/>
              <a:pPr/>
              <a:t>‹#›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383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ページ（2カラム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54CE00-35A9-444E-92E4-EE3BA91E1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775" y="226893"/>
            <a:ext cx="10141225" cy="399600"/>
          </a:xfrm>
        </p:spPr>
        <p:txBody>
          <a:bodyPr anchor="b"/>
          <a:lstStyle>
            <a:lvl1pPr algn="l">
              <a:defRPr sz="28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4F38BB-67E9-4F2F-9CF8-A2E4CB19C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774" y="900000"/>
            <a:ext cx="5580000" cy="72327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テキストを入力（プロジェクター投影用には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ポイント以上を推奨）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B165C9-AD5B-4A71-88D8-F3304CB0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000" y="6667353"/>
            <a:ext cx="1028700" cy="1615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7A1E8D5-2053-42EA-8A85-7C118873F0AB}" type="datetime1">
              <a:rPr lang="ja-JP" altLang="en-US" smtClean="0"/>
              <a:t>2021/9/8</a:t>
            </a:fld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84B6A-4494-4854-93AA-C4D0E16D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67353"/>
            <a:ext cx="4114800" cy="1615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720E9B-1FB9-46F3-A853-7EECF5B28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20524" y="6667353"/>
            <a:ext cx="282575" cy="16158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08BA502-6C85-444C-86D7-CDE58A0D7101}" type="slidenum">
              <a:rPr lang="ja-JP" altLang="en-US" smtClean="0"/>
              <a:pPr/>
              <a:t>‹#›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9E3342E-69EB-4DFA-8301-F14A8ABAB3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000" y="184151"/>
            <a:ext cx="1188000" cy="328432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5CFAAA7-26D9-430A-8B65-749334DC23A3}"/>
              </a:ext>
            </a:extLst>
          </p:cNvPr>
          <p:cNvCxnSpPr>
            <a:cxnSpLocks/>
          </p:cNvCxnSpPr>
          <p:nvPr userDrawn="1"/>
        </p:nvCxnSpPr>
        <p:spPr>
          <a:xfrm>
            <a:off x="0" y="666000"/>
            <a:ext cx="12192000" cy="0"/>
          </a:xfrm>
          <a:prstGeom prst="line">
            <a:avLst/>
          </a:prstGeom>
          <a:ln w="35941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492454E-A31B-44E8-8C4B-E026CFD04029}"/>
              </a:ext>
            </a:extLst>
          </p:cNvPr>
          <p:cNvCxnSpPr/>
          <p:nvPr userDrawn="1"/>
        </p:nvCxnSpPr>
        <p:spPr>
          <a:xfrm>
            <a:off x="10752000" y="666000"/>
            <a:ext cx="1440000" cy="0"/>
          </a:xfrm>
          <a:prstGeom prst="line">
            <a:avLst/>
          </a:prstGeom>
          <a:ln w="35941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D303DFB7-39AD-426B-8522-93CCD10EF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0524" y="900000"/>
            <a:ext cx="5580000" cy="723275"/>
          </a:xfrm>
        </p:spPr>
        <p:txBody>
          <a:bodyPr/>
          <a:lstStyle>
            <a:lvl1pPr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lvl1pPr>
          </a:lstStyle>
          <a:p>
            <a:r>
              <a:rPr lang="ja-JP" altLang="en-US" dirty="0"/>
              <a:t>テキストを入力（プロジェクター投影用には</a:t>
            </a:r>
            <a:r>
              <a:rPr lang="en-US" altLang="ja-JP" dirty="0"/>
              <a:t>20</a:t>
            </a:r>
            <a:r>
              <a:rPr lang="ja-JP" altLang="en-US" dirty="0"/>
              <a:t>ポイント以上を推奨）</a:t>
            </a:r>
          </a:p>
        </p:txBody>
      </p:sp>
    </p:spTree>
    <p:extLst>
      <p:ext uri="{BB962C8B-B14F-4D97-AF65-F5344CB8AC3E}">
        <p14:creationId xmlns:p14="http://schemas.microsoft.com/office/powerpoint/2010/main" val="4029272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EBBF511-96B9-4E26-A930-A119744C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65126"/>
            <a:ext cx="11449050" cy="57398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DF3BC6-A358-490F-B22C-306D502F1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309816"/>
            <a:ext cx="11449050" cy="28469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9FF4CC-FFA7-4BCA-AC3F-7FA856C0C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9400" y="6610521"/>
            <a:ext cx="1028700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4EE8975C-5420-4909-837C-046BFDF5429B}" type="datetime1">
              <a:rPr lang="ja-JP" altLang="en-US" smtClean="0"/>
              <a:t>2021/9/8</a:t>
            </a:fld>
            <a:endParaRPr lang="ja-JP" altLang="en-US" sz="105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E8F9F8-745C-40B2-BE3A-4E07FADF2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10521"/>
            <a:ext cx="4114800" cy="16158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sz="105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2D98E0-2F68-4AC8-8CD0-2315BBA39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20524" y="6610521"/>
            <a:ext cx="282575" cy="16158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D08BA502-6C85-444C-86D7-CDE58A0D7101}" type="slidenum">
              <a:rPr lang="ja-JP" altLang="en-US" smtClean="0"/>
              <a:pPr/>
              <a:t>‹#›</a:t>
            </a:fld>
            <a:endParaRPr lang="ja-JP" altLang="en-US" sz="1050"/>
          </a:p>
        </p:txBody>
      </p:sp>
    </p:spTree>
    <p:extLst>
      <p:ext uri="{BB962C8B-B14F-4D97-AF65-F5344CB8AC3E}">
        <p14:creationId xmlns:p14="http://schemas.microsoft.com/office/powerpoint/2010/main" val="61621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1" sz="24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1" sz="20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kumimoji="1" sz="1800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F0DB4A-C276-2746-B452-F49C00440D86}"/>
              </a:ext>
            </a:extLst>
          </p:cNvPr>
          <p:cNvSpPr/>
          <p:nvPr/>
        </p:nvSpPr>
        <p:spPr>
          <a:xfrm>
            <a:off x="590511" y="308225"/>
            <a:ext cx="11010975" cy="5361055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>
            <a:extLst>
              <a:ext uri="{FF2B5EF4-FFF2-40B4-BE49-F238E27FC236}">
                <a16:creationId xmlns:a16="http://schemas.microsoft.com/office/drawing/2014/main" id="{4BB9E781-AF4F-1049-A309-EAAA22090788}"/>
              </a:ext>
            </a:extLst>
          </p:cNvPr>
          <p:cNvSpPr/>
          <p:nvPr/>
        </p:nvSpPr>
        <p:spPr>
          <a:xfrm>
            <a:off x="3163943" y="109538"/>
            <a:ext cx="5828925" cy="582892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4957D3CF-5206-F045-981F-4EF7BDE59991}"/>
              </a:ext>
            </a:extLst>
          </p:cNvPr>
          <p:cNvSpPr/>
          <p:nvPr/>
        </p:nvSpPr>
        <p:spPr>
          <a:xfrm>
            <a:off x="3285521" y="231116"/>
            <a:ext cx="5591351" cy="5591351"/>
          </a:xfrm>
          <a:prstGeom prst="ellipse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51B805-01E1-4EC4-B96D-05BC252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502-6C85-444C-86D7-CDE58A0D7101}" type="slidenum">
              <a:rPr lang="ja-JP" altLang="en-US" smtClean="0"/>
              <a:pPr/>
              <a:t>1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3" name="図 12" descr="ロゴ&#10;&#10;低い精度で自動的に生成された説明">
            <a:extLst>
              <a:ext uri="{FF2B5EF4-FFF2-40B4-BE49-F238E27FC236}">
                <a16:creationId xmlns:a16="http://schemas.microsoft.com/office/drawing/2014/main" id="{A8BBF15D-550B-5B4D-9E85-F4B83F3F0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16" y="780836"/>
            <a:ext cx="2816669" cy="1230269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CD2E1918-4B09-2E40-B23D-F20BCBF70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1" y="4397294"/>
            <a:ext cx="815594" cy="1169346"/>
          </a:xfrm>
          <a:prstGeom prst="rect">
            <a:avLst/>
          </a:prstGeom>
        </p:spPr>
      </p:pic>
      <p:pic>
        <p:nvPicPr>
          <p:cNvPr id="15" name="図 14" descr="ロゴ&#10;&#10;中程度の精度で自動的に生成された説明">
            <a:extLst>
              <a:ext uri="{FF2B5EF4-FFF2-40B4-BE49-F238E27FC236}">
                <a16:creationId xmlns:a16="http://schemas.microsoft.com/office/drawing/2014/main" id="{7224AA23-6678-A442-8051-DD17F56AC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73" y="982418"/>
            <a:ext cx="1731785" cy="2446582"/>
          </a:xfrm>
          <a:prstGeom prst="rect">
            <a:avLst/>
          </a:prstGeom>
        </p:spPr>
      </p:pic>
      <p:pic>
        <p:nvPicPr>
          <p:cNvPr id="16" name="図 15" descr="ロゴ, 会社名&#10;&#10;自動的に生成された説明">
            <a:extLst>
              <a:ext uri="{FF2B5EF4-FFF2-40B4-BE49-F238E27FC236}">
                <a16:creationId xmlns:a16="http://schemas.microsoft.com/office/drawing/2014/main" id="{7962C146-7E8F-EB4C-AEE7-FAF87C5F7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50" y="3192773"/>
            <a:ext cx="1566965" cy="2210355"/>
          </a:xfrm>
          <a:prstGeom prst="rect">
            <a:avLst/>
          </a:prstGeom>
        </p:spPr>
      </p:pic>
      <p:pic>
        <p:nvPicPr>
          <p:cNvPr id="11" name="図 10" descr="ロゴ, 会社名&#10;&#10;自動的に生成された説明">
            <a:extLst>
              <a:ext uri="{FF2B5EF4-FFF2-40B4-BE49-F238E27FC236}">
                <a16:creationId xmlns:a16="http://schemas.microsoft.com/office/drawing/2014/main" id="{4FE00BCD-2E5F-5249-8D4E-EEEACB875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900" y="3697653"/>
            <a:ext cx="2504183" cy="1408603"/>
          </a:xfrm>
          <a:prstGeom prst="rect">
            <a:avLst/>
          </a:prstGeom>
        </p:spPr>
      </p:pic>
      <p:pic>
        <p:nvPicPr>
          <p:cNvPr id="19" name="図 1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3E6C2CD0-59DE-A04C-8B7A-981404918C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28" y="892050"/>
            <a:ext cx="2337952" cy="1994988"/>
          </a:xfrm>
          <a:prstGeom prst="rect">
            <a:avLst/>
          </a:prstGeom>
        </p:spPr>
      </p:pic>
      <p:pic>
        <p:nvPicPr>
          <p:cNvPr id="22" name="図 21" descr="図形, 四角形&#10;&#10;自動的に生成された説明">
            <a:extLst>
              <a:ext uri="{FF2B5EF4-FFF2-40B4-BE49-F238E27FC236}">
                <a16:creationId xmlns:a16="http://schemas.microsoft.com/office/drawing/2014/main" id="{BA1AA3C3-F4A9-B244-9578-5EEE10F831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85" y="506331"/>
            <a:ext cx="2201986" cy="414867"/>
          </a:xfrm>
          <a:prstGeom prst="rect">
            <a:avLst/>
          </a:prstGeom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58220CD-9D11-524A-931A-4DD36221DCDC}"/>
              </a:ext>
            </a:extLst>
          </p:cNvPr>
          <p:cNvSpPr/>
          <p:nvPr/>
        </p:nvSpPr>
        <p:spPr>
          <a:xfrm>
            <a:off x="8087572" y="55186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ポスター</a:t>
            </a:r>
          </a:p>
        </p:txBody>
      </p:sp>
      <p:pic>
        <p:nvPicPr>
          <p:cNvPr id="24" name="図 23" descr="図形, 四角形&#10;&#10;自動的に生成された説明">
            <a:extLst>
              <a:ext uri="{FF2B5EF4-FFF2-40B4-BE49-F238E27FC236}">
                <a16:creationId xmlns:a16="http://schemas.microsoft.com/office/drawing/2014/main" id="{8A94EDA1-74F7-B942-9D78-65B91AF29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99" y="506331"/>
            <a:ext cx="2201986" cy="414867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5272748-FCC9-784E-8172-E900F3BCE739}"/>
              </a:ext>
            </a:extLst>
          </p:cNvPr>
          <p:cNvSpPr/>
          <p:nvPr/>
        </p:nvSpPr>
        <p:spPr>
          <a:xfrm>
            <a:off x="2801855" y="551866"/>
            <a:ext cx="1569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ホームページ</a:t>
            </a:r>
          </a:p>
        </p:txBody>
      </p:sp>
      <p:pic>
        <p:nvPicPr>
          <p:cNvPr id="26" name="図 25" descr="図形, 四角形&#10;&#10;自動的に生成された説明">
            <a:extLst>
              <a:ext uri="{FF2B5EF4-FFF2-40B4-BE49-F238E27FC236}">
                <a16:creationId xmlns:a16="http://schemas.microsoft.com/office/drawing/2014/main" id="{14A3378B-E215-4349-BBD5-95D5C67BA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85" y="5088605"/>
            <a:ext cx="2201986" cy="414867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4A94271-07F1-5942-9537-91E15C6A44E7}"/>
              </a:ext>
            </a:extLst>
          </p:cNvPr>
          <p:cNvSpPr/>
          <p:nvPr/>
        </p:nvSpPr>
        <p:spPr>
          <a:xfrm>
            <a:off x="8202990" y="51341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講演会</a:t>
            </a:r>
          </a:p>
        </p:txBody>
      </p:sp>
      <p:pic>
        <p:nvPicPr>
          <p:cNvPr id="28" name="図 27" descr="図形, 四角形&#10;&#10;自動的に生成された説明">
            <a:extLst>
              <a:ext uri="{FF2B5EF4-FFF2-40B4-BE49-F238E27FC236}">
                <a16:creationId xmlns:a16="http://schemas.microsoft.com/office/drawing/2014/main" id="{505D22FA-D9BC-E847-9D67-28F5FDE3E6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99" y="5088605"/>
            <a:ext cx="2201986" cy="414867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E9C2A15-2EE7-9045-B689-9B77A8DAED63}"/>
              </a:ext>
            </a:extLst>
          </p:cNvPr>
          <p:cNvSpPr/>
          <p:nvPr/>
        </p:nvSpPr>
        <p:spPr>
          <a:xfrm>
            <a:off x="2801858" y="51341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ガイドブック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FC28637-B831-DE4F-A23E-4215E47EE17F}"/>
              </a:ext>
            </a:extLst>
          </p:cNvPr>
          <p:cNvSpPr/>
          <p:nvPr/>
        </p:nvSpPr>
        <p:spPr>
          <a:xfrm>
            <a:off x="3677504" y="2281626"/>
            <a:ext cx="4801314" cy="1547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00"/>
              </a:lnSpc>
            </a:pPr>
            <a:r>
              <a:rPr lang="ja-JP" altLang="en-US" sz="4000" b="1">
                <a:solidFill>
                  <a:schemeClr val="tx2"/>
                </a:solidFill>
              </a:rPr>
              <a:t>アイフレイル啓発が</a:t>
            </a:r>
            <a:endParaRPr lang="en-US" altLang="ja-JP" sz="4000" b="1" dirty="0">
              <a:solidFill>
                <a:schemeClr val="tx2"/>
              </a:solidFill>
            </a:endParaRPr>
          </a:p>
          <a:p>
            <a:pPr algn="ctr">
              <a:lnSpc>
                <a:spcPts val="5800"/>
              </a:lnSpc>
            </a:pPr>
            <a:r>
              <a:rPr lang="ja-JP" altLang="en-US" sz="4000" b="1">
                <a:solidFill>
                  <a:schemeClr val="tx2"/>
                </a:solidFill>
              </a:rPr>
              <a:t>スタートしました！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DDA13C9-AFBA-864A-AF0B-7C3D40AC81DE}"/>
              </a:ext>
            </a:extLst>
          </p:cNvPr>
          <p:cNvCxnSpPr>
            <a:cxnSpLocks/>
          </p:cNvCxnSpPr>
          <p:nvPr/>
        </p:nvCxnSpPr>
        <p:spPr>
          <a:xfrm>
            <a:off x="3799953" y="3004733"/>
            <a:ext cx="4592094" cy="0"/>
          </a:xfrm>
          <a:prstGeom prst="line">
            <a:avLst/>
          </a:prstGeom>
          <a:ln w="635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418304D-F233-1043-92DB-FE801F3BCE4C}"/>
              </a:ext>
            </a:extLst>
          </p:cNvPr>
          <p:cNvCxnSpPr>
            <a:cxnSpLocks/>
          </p:cNvCxnSpPr>
          <p:nvPr/>
        </p:nvCxnSpPr>
        <p:spPr>
          <a:xfrm>
            <a:off x="3799953" y="3724823"/>
            <a:ext cx="4592094" cy="0"/>
          </a:xfrm>
          <a:prstGeom prst="line">
            <a:avLst/>
          </a:prstGeom>
          <a:ln w="63500" cap="rnd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9B24D24A-47D8-F24C-8C9E-C41EA55BE5B2}"/>
              </a:ext>
            </a:extLst>
          </p:cNvPr>
          <p:cNvSpPr/>
          <p:nvPr/>
        </p:nvSpPr>
        <p:spPr>
          <a:xfrm>
            <a:off x="2709899" y="5844684"/>
            <a:ext cx="9147803" cy="75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ja-JP" altLang="en-US" sz="1600">
                <a:solidFill>
                  <a:schemeClr val="tx2"/>
                </a:solidFill>
              </a:rPr>
              <a:t>公益財団法人 日本眼科学会　公益社団法人 日本眼科医会　一般社団法人 日本眼科医療機器協会　</a:t>
            </a:r>
          </a:p>
          <a:p>
            <a:pPr>
              <a:lnSpc>
                <a:spcPts val="2700"/>
              </a:lnSpc>
            </a:pPr>
            <a:r>
              <a:rPr lang="ja-JP" altLang="en-US" sz="1600">
                <a:solidFill>
                  <a:schemeClr val="tx2"/>
                </a:solidFill>
              </a:rPr>
              <a:t>一般社団法人 日本コンタクトレンズ協会　一般社団法人 日本眼科用剤協会　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03B022D-1C56-384F-A86D-171BAC3CB1B3}"/>
              </a:ext>
            </a:extLst>
          </p:cNvPr>
          <p:cNvSpPr/>
          <p:nvPr/>
        </p:nvSpPr>
        <p:spPr>
          <a:xfrm>
            <a:off x="497530" y="602860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tx2"/>
                </a:solidFill>
              </a:rPr>
              <a:t>日本眼科啓発会議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06A84AD1-095D-D346-A479-9BEDE31D6456}"/>
              </a:ext>
            </a:extLst>
          </p:cNvPr>
          <p:cNvCxnSpPr>
            <a:cxnSpLocks/>
          </p:cNvCxnSpPr>
          <p:nvPr/>
        </p:nvCxnSpPr>
        <p:spPr>
          <a:xfrm>
            <a:off x="2642715" y="5939800"/>
            <a:ext cx="0" cy="569804"/>
          </a:xfrm>
          <a:prstGeom prst="line">
            <a:avLst/>
          </a:prstGeom>
          <a:ln w="25400" cap="rnd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81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F0DB4A-C276-2746-B452-F49C00440D86}"/>
              </a:ext>
            </a:extLst>
          </p:cNvPr>
          <p:cNvSpPr/>
          <p:nvPr/>
        </p:nvSpPr>
        <p:spPr>
          <a:xfrm>
            <a:off x="590511" y="1064928"/>
            <a:ext cx="11010975" cy="5457253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20486FD-BB6A-C24C-B58B-EEE9B8CA7629}"/>
              </a:ext>
            </a:extLst>
          </p:cNvPr>
          <p:cNvSpPr/>
          <p:nvPr/>
        </p:nvSpPr>
        <p:spPr>
          <a:xfrm>
            <a:off x="742911" y="1245870"/>
            <a:ext cx="10674951" cy="16470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51B805-01E1-4EC4-B96D-05BC252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502-6C85-444C-86D7-CDE58A0D7101}" type="slidenum">
              <a:rPr lang="ja-JP" altLang="en-US" smtClean="0"/>
              <a:pPr/>
              <a:t>2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AFC4636B-6290-FF42-9275-16BAA58D2EAD}"/>
              </a:ext>
            </a:extLst>
          </p:cNvPr>
          <p:cNvSpPr/>
          <p:nvPr/>
        </p:nvSpPr>
        <p:spPr>
          <a:xfrm>
            <a:off x="590512" y="361593"/>
            <a:ext cx="11010975" cy="566760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6000" rtlCol="0" anchor="ctr">
            <a:noAutofit/>
          </a:bodyPr>
          <a:lstStyle/>
          <a:p>
            <a:pPr algn="ctr"/>
            <a:r>
              <a:rPr lang="ja-JP" altLang="en-US" sz="28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アイフレイル対策の目標</a:t>
            </a:r>
            <a:endParaRPr lang="ja-JP" altLang="en-US" sz="2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CF8662-F936-D44E-B75F-FF1587802C76}"/>
              </a:ext>
            </a:extLst>
          </p:cNvPr>
          <p:cNvSpPr/>
          <p:nvPr/>
        </p:nvSpPr>
        <p:spPr>
          <a:xfrm>
            <a:off x="919741" y="179268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chemeClr val="tx2"/>
                </a:solidFill>
              </a:rPr>
              <a:t>1</a:t>
            </a:r>
            <a:endParaRPr lang="ja-JP" altLang="en-US" sz="3600" b="1">
              <a:solidFill>
                <a:schemeClr val="tx2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C194059-BE1F-144A-ACCB-DA444DA1793E}"/>
              </a:ext>
            </a:extLst>
          </p:cNvPr>
          <p:cNvSpPr/>
          <p:nvPr/>
        </p:nvSpPr>
        <p:spPr>
          <a:xfrm>
            <a:off x="1593823" y="1523819"/>
            <a:ext cx="892360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ja-JP" altLang="en-US" sz="2800">
                <a:latin typeface="+mj-lt"/>
              </a:rPr>
              <a:t>目のせいで、</a:t>
            </a:r>
          </a:p>
          <a:p>
            <a:pPr>
              <a:lnSpc>
                <a:spcPts val="4200"/>
              </a:lnSpc>
            </a:pPr>
            <a:r>
              <a:rPr lang="ja-JP" altLang="en-US" sz="2800">
                <a:latin typeface="+mj-lt"/>
              </a:rPr>
              <a:t>日常生活が制限される人を減らすこと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E4A9196-D939-1048-B3C7-59A2B2297E7D}"/>
              </a:ext>
            </a:extLst>
          </p:cNvPr>
          <p:cNvSpPr/>
          <p:nvPr/>
        </p:nvSpPr>
        <p:spPr>
          <a:xfrm>
            <a:off x="742911" y="2997255"/>
            <a:ext cx="10674951" cy="16470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04C0842-C6CF-5D40-B6C2-225583A17418}"/>
              </a:ext>
            </a:extLst>
          </p:cNvPr>
          <p:cNvSpPr/>
          <p:nvPr/>
        </p:nvSpPr>
        <p:spPr>
          <a:xfrm>
            <a:off x="919741" y="3544067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chemeClr val="tx2"/>
                </a:solidFill>
              </a:rPr>
              <a:t>2</a:t>
            </a:r>
            <a:endParaRPr lang="ja-JP" altLang="en-US" sz="3600" b="1">
              <a:solidFill>
                <a:schemeClr val="tx2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6DB6976-79AB-0042-BC6E-0CE37F07E2D8}"/>
              </a:ext>
            </a:extLst>
          </p:cNvPr>
          <p:cNvSpPr/>
          <p:nvPr/>
        </p:nvSpPr>
        <p:spPr>
          <a:xfrm>
            <a:off x="1593823" y="3275204"/>
            <a:ext cx="892360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ja-JP" altLang="en-US" sz="2800">
                <a:latin typeface="+mj-lt"/>
              </a:rPr>
              <a:t>目のせいで、</a:t>
            </a:r>
          </a:p>
          <a:p>
            <a:pPr>
              <a:lnSpc>
                <a:spcPts val="4200"/>
              </a:lnSpc>
            </a:pPr>
            <a:r>
              <a:rPr lang="ja-JP" altLang="en-US" sz="2800">
                <a:latin typeface="+mj-lt"/>
              </a:rPr>
              <a:t>要介護状態に至る人を減らすこと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B46A3D9-3EE1-504D-836F-E7721628F113}"/>
              </a:ext>
            </a:extLst>
          </p:cNvPr>
          <p:cNvSpPr/>
          <p:nvPr/>
        </p:nvSpPr>
        <p:spPr>
          <a:xfrm>
            <a:off x="742911" y="4746045"/>
            <a:ext cx="10674951" cy="1647093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BB749A81-9149-6444-93B3-0CCC2C75CAA8}"/>
              </a:ext>
            </a:extLst>
          </p:cNvPr>
          <p:cNvSpPr/>
          <p:nvPr/>
        </p:nvSpPr>
        <p:spPr>
          <a:xfrm>
            <a:off x="919741" y="5292857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dirty="0">
                <a:solidFill>
                  <a:schemeClr val="tx2"/>
                </a:solidFill>
              </a:rPr>
              <a:t>3</a:t>
            </a:r>
            <a:endParaRPr lang="ja-JP" altLang="en-US" sz="3600" b="1">
              <a:solidFill>
                <a:schemeClr val="tx2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AB0BCB5-CCD7-E448-AAA2-0F9847DA0782}"/>
              </a:ext>
            </a:extLst>
          </p:cNvPr>
          <p:cNvSpPr/>
          <p:nvPr/>
        </p:nvSpPr>
        <p:spPr>
          <a:xfrm>
            <a:off x="1593823" y="5023994"/>
            <a:ext cx="8923606" cy="112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ja-JP" altLang="en-US" sz="2400">
                <a:latin typeface="+mj-lt"/>
              </a:rPr>
              <a:t>目のせいで、読書、運転、スポーツ、趣味など人生の</a:t>
            </a:r>
            <a:endParaRPr lang="en-US" altLang="ja-JP" sz="2400" dirty="0">
              <a:latin typeface="+mj-lt"/>
            </a:endParaRPr>
          </a:p>
          <a:p>
            <a:pPr>
              <a:lnSpc>
                <a:spcPts val="4200"/>
              </a:lnSpc>
            </a:pPr>
            <a:r>
              <a:rPr lang="ja-JP" altLang="en-US" sz="2400">
                <a:latin typeface="+mj-lt"/>
              </a:rPr>
              <a:t>楽しみや、快適な日常生活が制限される人を減らすこと</a:t>
            </a: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8601B9E5-556A-CD4C-80E8-E92482DA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80" y="1543450"/>
            <a:ext cx="2173979" cy="50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F0DB4A-C276-2746-B452-F49C00440D86}"/>
              </a:ext>
            </a:extLst>
          </p:cNvPr>
          <p:cNvSpPr/>
          <p:nvPr/>
        </p:nvSpPr>
        <p:spPr>
          <a:xfrm>
            <a:off x="590511" y="990537"/>
            <a:ext cx="11010975" cy="5539736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9C921CE5-FFC5-224C-BDB5-F3618D3256AE}"/>
              </a:ext>
            </a:extLst>
          </p:cNvPr>
          <p:cNvSpPr/>
          <p:nvPr/>
        </p:nvSpPr>
        <p:spPr>
          <a:xfrm>
            <a:off x="5226995" y="1316270"/>
            <a:ext cx="6146800" cy="521400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ミラー, 手鏡, 記号 が含まれている画像&#10;&#10;自動的に生成された説明">
            <a:extLst>
              <a:ext uri="{FF2B5EF4-FFF2-40B4-BE49-F238E27FC236}">
                <a16:creationId xmlns:a16="http://schemas.microsoft.com/office/drawing/2014/main" id="{18B885CC-542C-9145-98B9-BCDFC1EAC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21" y="2350997"/>
            <a:ext cx="4228491" cy="4316356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51B805-01E1-4EC4-B96D-05BC2521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A502-6C85-444C-86D7-CDE58A0D7101}" type="slidenum">
              <a:rPr lang="ja-JP" altLang="en-US" smtClean="0"/>
              <a:pPr/>
              <a:t>3</a:t>
            </a:fld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1F7845F-1B15-FE4B-9B84-64E01C09F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12" y="403805"/>
            <a:ext cx="10333036" cy="4924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/>
              <a:t>詳しくはホームページより</a:t>
            </a:r>
            <a:endParaRPr kumimoji="1" lang="ja-JP" altLang="en-US" sz="1600" b="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26E7AB4-3938-C745-8FC9-C8675821BF63}"/>
              </a:ext>
            </a:extLst>
          </p:cNvPr>
          <p:cNvSpPr/>
          <p:nvPr/>
        </p:nvSpPr>
        <p:spPr>
          <a:xfrm>
            <a:off x="7237419" y="420173"/>
            <a:ext cx="4450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>
                <a:solidFill>
                  <a:schemeClr val="tx2"/>
                </a:solidFill>
              </a:rPr>
              <a:t>https://www.eye-frail.jp</a:t>
            </a:r>
          </a:p>
        </p:txBody>
      </p:sp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89594548-E180-FC4F-AD08-8F3CF3DB6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12" y="78071"/>
            <a:ext cx="653707" cy="912466"/>
          </a:xfrm>
          <a:prstGeom prst="rect">
            <a:avLst/>
          </a:prstGeom>
        </p:spPr>
      </p:pic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E516303B-58DF-6B45-A36E-D87CE66110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22" y="3150425"/>
            <a:ext cx="1889092" cy="188909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96A6B3-0297-AC44-87C2-6DDD881E3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27" y="1316933"/>
            <a:ext cx="4041778" cy="74685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0AF527-D3B8-6C40-A8C2-B9987010A3A2}"/>
              </a:ext>
            </a:extLst>
          </p:cNvPr>
          <p:cNvSpPr/>
          <p:nvPr/>
        </p:nvSpPr>
        <p:spPr>
          <a:xfrm>
            <a:off x="1682283" y="5884664"/>
            <a:ext cx="253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800" b="1">
                <a:solidFill>
                  <a:schemeClr val="tx2"/>
                </a:solidFill>
              </a:rPr>
              <a:t>QRコードより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0D651BDE-C472-B440-848C-2736A6D76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95" y="1296442"/>
            <a:ext cx="61468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アイフレイル">
      <a:dk1>
        <a:srgbClr val="000000"/>
      </a:dk1>
      <a:lt1>
        <a:srgbClr val="FFFFFF"/>
      </a:lt1>
      <a:dk2>
        <a:srgbClr val="0068B7"/>
      </a:dk2>
      <a:lt2>
        <a:srgbClr val="6BC8F2"/>
      </a:lt2>
      <a:accent1>
        <a:srgbClr val="FABE00"/>
      </a:accent1>
      <a:accent2>
        <a:srgbClr val="00A9E3"/>
      </a:accent2>
      <a:accent3>
        <a:srgbClr val="D3EDFB"/>
      </a:accent3>
      <a:accent4>
        <a:srgbClr val="FDD22B"/>
      </a:accent4>
      <a:accent5>
        <a:srgbClr val="FFE26C"/>
      </a:accent5>
      <a:accent6>
        <a:srgbClr val="C3D700"/>
      </a:accent6>
      <a:hlink>
        <a:srgbClr val="00479D"/>
      </a:hlink>
      <a:folHlink>
        <a:srgbClr val="EA609E"/>
      </a:folHlink>
    </a:clrScheme>
    <a:fontScheme name="[A] メイリオ (推奨)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129</Words>
  <Application>Microsoft Macintosh PowerPoint</Application>
  <PresentationFormat>ワイド画面</PresentationFormat>
  <Paragraphs>25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メイリオ</vt:lpstr>
      <vt:lpstr>游ゴシック</vt:lpstr>
      <vt:lpstr>Arial</vt:lpstr>
      <vt:lpstr>Office テーマ</vt:lpstr>
      <vt:lpstr>PowerPoint プレゼンテーション</vt:lpstr>
      <vt:lpstr>PowerPoint プレゼンテーション</vt:lpstr>
      <vt:lpstr>詳しくはホームページより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HON DO</dc:creator>
  <cp:lastModifiedBy>たろ 花田</cp:lastModifiedBy>
  <cp:revision>54</cp:revision>
  <dcterms:created xsi:type="dcterms:W3CDTF">2020-10-01T11:51:05Z</dcterms:created>
  <dcterms:modified xsi:type="dcterms:W3CDTF">2021-09-07T16:42:36Z</dcterms:modified>
</cp:coreProperties>
</file>